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7"/>
  </p:notesMasterIdLst>
  <p:sldIdLst>
    <p:sldId id="264" r:id="rId2"/>
    <p:sldId id="257" r:id="rId3"/>
    <p:sldId id="288" r:id="rId4"/>
    <p:sldId id="289" r:id="rId5"/>
    <p:sldId id="290" r:id="rId6"/>
    <p:sldId id="291" r:id="rId7"/>
    <p:sldId id="293" r:id="rId8"/>
    <p:sldId id="294" r:id="rId9"/>
    <p:sldId id="296" r:id="rId10"/>
    <p:sldId id="298" r:id="rId11"/>
    <p:sldId id="350" r:id="rId12"/>
    <p:sldId id="307" r:id="rId13"/>
    <p:sldId id="421" r:id="rId14"/>
    <p:sldId id="309" r:id="rId15"/>
    <p:sldId id="308" r:id="rId16"/>
    <p:sldId id="314" r:id="rId17"/>
    <p:sldId id="282" r:id="rId18"/>
    <p:sldId id="286" r:id="rId19"/>
    <p:sldId id="283" r:id="rId20"/>
    <p:sldId id="315" r:id="rId21"/>
    <p:sldId id="311" r:id="rId22"/>
    <p:sldId id="316" r:id="rId23"/>
    <p:sldId id="351" r:id="rId24"/>
    <p:sldId id="352" r:id="rId25"/>
    <p:sldId id="300" r:id="rId26"/>
    <p:sldId id="301" r:id="rId27"/>
    <p:sldId id="304" r:id="rId28"/>
    <p:sldId id="353" r:id="rId29"/>
    <p:sldId id="303" r:id="rId30"/>
    <p:sldId id="305" r:id="rId31"/>
    <p:sldId id="318" r:id="rId32"/>
    <p:sldId id="319" r:id="rId33"/>
    <p:sldId id="419" r:id="rId34"/>
    <p:sldId id="324" r:id="rId35"/>
    <p:sldId id="323" r:id="rId36"/>
    <p:sldId id="326" r:id="rId37"/>
    <p:sldId id="327" r:id="rId38"/>
    <p:sldId id="328" r:id="rId39"/>
    <p:sldId id="330" r:id="rId40"/>
    <p:sldId id="331" r:id="rId41"/>
    <p:sldId id="349" r:id="rId42"/>
    <p:sldId id="333" r:id="rId43"/>
    <p:sldId id="334" r:id="rId44"/>
    <p:sldId id="335" r:id="rId45"/>
    <p:sldId id="336" r:id="rId46"/>
    <p:sldId id="337" r:id="rId47"/>
    <p:sldId id="338" r:id="rId48"/>
    <p:sldId id="340" r:id="rId49"/>
    <p:sldId id="339" r:id="rId50"/>
    <p:sldId id="342" r:id="rId51"/>
    <p:sldId id="343" r:id="rId52"/>
    <p:sldId id="344" r:id="rId53"/>
    <p:sldId id="345" r:id="rId54"/>
    <p:sldId id="420" r:id="rId55"/>
    <p:sldId id="34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9CB4E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2" autoAdjust="0"/>
    <p:restoredTop sz="95033" autoAdjust="0"/>
  </p:normalViewPr>
  <p:slideViewPr>
    <p:cSldViewPr>
      <p:cViewPr varScale="1">
        <p:scale>
          <a:sx n="82" d="100"/>
          <a:sy n="82" d="100"/>
        </p:scale>
        <p:origin x="907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296B661-D713-43EC-A95D-1CA9E1E1E7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248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CD0C147-4C8C-4031-A0D2-C5F3F0573A67}" type="slidenum">
              <a:rPr lang="en-GB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A24C1FF-8354-42B4-9615-0BF946363974}" type="slidenum">
              <a:rPr lang="en-GB" altLang="en-US" smtClean="0"/>
              <a:pPr eaLnBrk="1" hangingPunct="1">
                <a:spcBef>
                  <a:spcPct val="0"/>
                </a:spcBef>
              </a:pPr>
              <a:t>18</a:t>
            </a:fld>
            <a:endParaRPr lang="en-GB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E2A9222-904D-47AC-BB27-1318D71FBC29}" type="slidenum">
              <a:rPr lang="en-GB" altLang="en-US" smtClean="0"/>
              <a:pPr eaLnBrk="1" hangingPunct="1">
                <a:spcBef>
                  <a:spcPct val="0"/>
                </a:spcBef>
              </a:pPr>
              <a:t>19</a:t>
            </a:fld>
            <a:endParaRPr lang="en-GB" alt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D4D29AF-0B10-41BE-B7F7-5C7B06919D2B}" type="slidenum">
              <a:rPr lang="en-GB" altLang="en-US" smtClean="0"/>
              <a:pPr eaLnBrk="1" hangingPunct="1">
                <a:spcBef>
                  <a:spcPct val="0"/>
                </a:spcBef>
              </a:pPr>
              <a:t>20</a:t>
            </a:fld>
            <a:endParaRPr lang="en-GB" alt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sr-Latn-CS" altLang="en-US"/>
              <a:t>Statistički model pojave MR snimka preseka mozga sa mogućnošću generisanja (sinteze) novih individualnih primeraka.</a:t>
            </a:r>
          </a:p>
          <a:p>
            <a:pPr eaLnBrk="1" hangingPunct="1"/>
            <a:r>
              <a:rPr lang="sr-Latn-CS" altLang="en-US"/>
              <a:t>APM – apearance model</a:t>
            </a:r>
          </a:p>
          <a:p>
            <a:pPr eaLnBrk="1" hangingPunct="1"/>
            <a:r>
              <a:rPr lang="sr-Latn-CS" altLang="en-US"/>
              <a:t>Prva dva moda varijacije</a:t>
            </a:r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E159AAE-5F0A-454D-A94D-DCFB47D7A52D}" type="slidenum">
              <a:rPr lang="en-GB" altLang="en-US" smtClean="0"/>
              <a:pPr eaLnBrk="1" hangingPunct="1">
                <a:spcBef>
                  <a:spcPct val="0"/>
                </a:spcBef>
              </a:pPr>
              <a:t>22</a:t>
            </a:fld>
            <a:endParaRPr lang="en-GB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611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8A37CC2-5EBB-4913-A548-29B5518E609A}" type="slidenum">
              <a:rPr lang="en-GB" altLang="en-US" smtClean="0"/>
              <a:pPr eaLnBrk="1" hangingPunct="1">
                <a:spcBef>
                  <a:spcPct val="0"/>
                </a:spcBef>
              </a:pPr>
              <a:t>26</a:t>
            </a:fld>
            <a:endParaRPr lang="en-GB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5CA6E1B-349F-4CE8-8202-BCF76268DB4B}" type="slidenum">
              <a:rPr lang="en-GB" altLang="en-US" smtClean="0"/>
              <a:pPr eaLnBrk="1" hangingPunct="1">
                <a:spcBef>
                  <a:spcPct val="0"/>
                </a:spcBef>
              </a:pPr>
              <a:t>27</a:t>
            </a:fld>
            <a:endParaRPr lang="en-GB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ADC36F7-9C80-4177-829F-B5F1A73BD39B}" type="slidenum">
              <a:rPr lang="en-GB" altLang="en-US" smtClean="0"/>
              <a:pPr eaLnBrk="1" hangingPunct="1">
                <a:spcBef>
                  <a:spcPct val="0"/>
                </a:spcBef>
              </a:pPr>
              <a:t>30</a:t>
            </a:fld>
            <a:endParaRPr lang="en-GB" alt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F148969-6949-48E0-BA70-7F2FE92818E4}" type="slidenum">
              <a:rPr lang="en-GB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en-GB" alt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66647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D14A85D-2218-464F-AAE9-E40BC168FD6E}" type="slidenum">
              <a:rPr lang="en-GB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en-GB" alt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9146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69D4346-B327-4929-9295-BF5B742ED621}" type="slidenum">
              <a:rPr lang="en-GB" altLang="en-US" smtClean="0"/>
              <a:pPr eaLnBrk="1" hangingPunct="1">
                <a:spcBef>
                  <a:spcPct val="0"/>
                </a:spcBef>
              </a:pPr>
              <a:t>33</a:t>
            </a:fld>
            <a:endParaRPr lang="en-GB" alt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60C8FD7-369F-4F0E-AEDA-6913F4FE83AD}" type="slidenum">
              <a:rPr lang="en-GB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A1AEF9-7E8F-4702-A744-55B35989892B}" type="slidenum">
              <a:rPr lang="en-GB" altLang="en-US" smtClean="0"/>
              <a:pPr eaLnBrk="1" hangingPunct="1">
                <a:spcBef>
                  <a:spcPct val="0"/>
                </a:spcBef>
              </a:pPr>
              <a:t>34</a:t>
            </a:fld>
            <a:endParaRPr lang="en-GB" alt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87DF73E-AEDF-44B9-A832-DE444A9D7D60}" type="slidenum">
              <a:rPr lang="en-GB" altLang="en-US" smtClean="0"/>
              <a:pPr eaLnBrk="1" hangingPunct="1">
                <a:spcBef>
                  <a:spcPct val="0"/>
                </a:spcBef>
              </a:pPr>
              <a:t>35</a:t>
            </a:fld>
            <a:endParaRPr lang="en-GB" alt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F278D90-E1C3-47E4-B7DC-D39CD51D467F}" type="slidenum">
              <a:rPr lang="en-GB" altLang="en-US" smtClean="0"/>
              <a:pPr eaLnBrk="1" hangingPunct="1">
                <a:spcBef>
                  <a:spcPct val="0"/>
                </a:spcBef>
              </a:pPr>
              <a:t>36</a:t>
            </a:fld>
            <a:endParaRPr lang="en-GB" alt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CB614870-7B9F-4ACF-ADEE-1B74B09B9EB9}" type="slidenum">
              <a:rPr lang="en-GB" altLang="en-US" smtClean="0"/>
              <a:pPr eaLnBrk="1" hangingPunct="1">
                <a:spcBef>
                  <a:spcPct val="0"/>
                </a:spcBef>
              </a:pPr>
              <a:t>37</a:t>
            </a:fld>
            <a:endParaRPr lang="en-GB" alt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24DF4D-8C2E-4A00-A2F1-B6AC3450D1D8}" type="slidenum">
              <a:rPr lang="en-GB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GB" alt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46A2FF8-6A59-4362-83D7-2E36E250DB24}" type="slidenum">
              <a:rPr lang="en-GB" altLang="en-US" smtClean="0"/>
              <a:pPr eaLnBrk="1" hangingPunct="1">
                <a:spcBef>
                  <a:spcPct val="0"/>
                </a:spcBef>
              </a:pPr>
              <a:t>39</a:t>
            </a:fld>
            <a:endParaRPr lang="en-GB" alt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8799875-8FD9-4AC5-B0A3-A4E95A931D68}" type="slidenum">
              <a:rPr lang="en-GB" altLang="en-US" smtClean="0"/>
              <a:pPr eaLnBrk="1" hangingPunct="1">
                <a:spcBef>
                  <a:spcPct val="0"/>
                </a:spcBef>
              </a:pPr>
              <a:t>40</a:t>
            </a:fld>
            <a:endParaRPr lang="en-GB" alt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E2CCF1A-18D2-42ED-A3D9-F812B7D37CDA}" type="slidenum">
              <a:rPr lang="en-GB" altLang="en-US" smtClean="0"/>
              <a:pPr eaLnBrk="1" hangingPunct="1">
                <a:spcBef>
                  <a:spcPct val="0"/>
                </a:spcBef>
              </a:pPr>
              <a:t>41</a:t>
            </a:fld>
            <a:endParaRPr lang="en-GB" alt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D5F2CA6-0AA6-4D1C-9711-F88BD6D6E873}" type="slidenum">
              <a:rPr lang="en-GB" altLang="en-US" smtClean="0"/>
              <a:pPr eaLnBrk="1" hangingPunct="1">
                <a:spcBef>
                  <a:spcPct val="0"/>
                </a:spcBef>
              </a:pPr>
              <a:t>42</a:t>
            </a:fld>
            <a:endParaRPr lang="en-GB" alt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142E1431-8B8F-49F7-A66E-0C6F71279096}" type="slidenum">
              <a:rPr lang="en-GB" altLang="en-US" smtClean="0"/>
              <a:pPr eaLnBrk="1" hangingPunct="1">
                <a:spcBef>
                  <a:spcPct val="0"/>
                </a:spcBef>
              </a:pPr>
              <a:t>43</a:t>
            </a:fld>
            <a:endParaRPr lang="en-GB" alt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5A9ACAC-9F43-4251-A09A-1FFDA7B3C12B}" type="slidenum">
              <a:rPr lang="en-GB" altLang="en-US" smtClean="0"/>
              <a:pPr eaLnBrk="1" hangingPunct="1">
                <a:spcBef>
                  <a:spcPct val="0"/>
                </a:spcBef>
              </a:pPr>
              <a:t>6</a:t>
            </a:fld>
            <a:endParaRPr lang="en-GB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393A8DF-374F-4296-A74F-22B6F5E69969}" type="slidenum">
              <a:rPr lang="en-GB" altLang="en-US" smtClean="0"/>
              <a:pPr eaLnBrk="1" hangingPunct="1">
                <a:spcBef>
                  <a:spcPct val="0"/>
                </a:spcBef>
              </a:pPr>
              <a:t>44</a:t>
            </a:fld>
            <a:endParaRPr lang="en-GB" alt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9179499-C8EE-479C-AFB9-2124E3EE0B9C}" type="slidenum">
              <a:rPr lang="en-GB" altLang="en-US" smtClean="0"/>
              <a:pPr eaLnBrk="1" hangingPunct="1">
                <a:spcBef>
                  <a:spcPct val="0"/>
                </a:spcBef>
              </a:pPr>
              <a:t>45</a:t>
            </a:fld>
            <a:endParaRPr lang="en-GB" alt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75A2E57-B937-4BF8-9A11-F2985B83E427}" type="slidenum">
              <a:rPr lang="en-GB" altLang="en-US" smtClean="0"/>
              <a:pPr eaLnBrk="1" hangingPunct="1">
                <a:spcBef>
                  <a:spcPct val="0"/>
                </a:spcBef>
              </a:pPr>
              <a:t>46</a:t>
            </a:fld>
            <a:endParaRPr lang="en-GB" alt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B6B66A4-DF05-4486-8A30-462AA9BA5A0B}" type="slidenum">
              <a:rPr lang="en-GB" altLang="en-US" smtClean="0"/>
              <a:pPr eaLnBrk="1" hangingPunct="1">
                <a:spcBef>
                  <a:spcPct val="0"/>
                </a:spcBef>
              </a:pPr>
              <a:t>48</a:t>
            </a:fld>
            <a:endParaRPr lang="en-GB" alt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401B610-4878-41B4-AADC-F2998224A267}" type="slidenum">
              <a:rPr lang="en-GB" altLang="en-US" smtClean="0"/>
              <a:pPr eaLnBrk="1" hangingPunct="1">
                <a:spcBef>
                  <a:spcPct val="0"/>
                </a:spcBef>
              </a:pPr>
              <a:t>49</a:t>
            </a:fld>
            <a:endParaRPr lang="en-GB" alt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69073C1-EA8E-4BDB-B5B5-54DDA7091F06}" type="slidenum">
              <a:rPr lang="en-GB" altLang="en-US" smtClean="0"/>
              <a:pPr eaLnBrk="1" hangingPunct="1">
                <a:spcBef>
                  <a:spcPct val="0"/>
                </a:spcBef>
              </a:pPr>
              <a:t>50</a:t>
            </a:fld>
            <a:endParaRPr lang="en-GB" alt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B287D55-1D73-42F4-93B9-EE9BE61091D1}" type="slidenum">
              <a:rPr lang="en-GB" altLang="en-US" smtClean="0"/>
              <a:pPr eaLnBrk="1" hangingPunct="1">
                <a:spcBef>
                  <a:spcPct val="0"/>
                </a:spcBef>
              </a:pPr>
              <a:t>51</a:t>
            </a:fld>
            <a:endParaRPr lang="en-GB" alt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A2378F4-3E5F-4E11-851C-815BBA8F5F70}" type="slidenum">
              <a:rPr lang="en-GB" altLang="en-US" smtClean="0"/>
              <a:pPr eaLnBrk="1" hangingPunct="1">
                <a:spcBef>
                  <a:spcPct val="0"/>
                </a:spcBef>
              </a:pPr>
              <a:t>52</a:t>
            </a:fld>
            <a:endParaRPr lang="en-GB" altLang="en-US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2F4AB36-36C9-4DC6-AF95-A11B9D426F61}" type="slidenum">
              <a:rPr lang="en-GB" altLang="en-US" smtClean="0"/>
              <a:pPr eaLnBrk="1" hangingPunct="1">
                <a:spcBef>
                  <a:spcPct val="0"/>
                </a:spcBef>
              </a:pPr>
              <a:t>53</a:t>
            </a:fld>
            <a:endParaRPr lang="en-GB" alt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00C70B8-CD0E-473E-A330-7EFAC1DA5755}" type="slidenum">
              <a:rPr lang="en-GB" altLang="en-US" smtClean="0"/>
              <a:pPr eaLnBrk="1" hangingPunct="1">
                <a:spcBef>
                  <a:spcPct val="0"/>
                </a:spcBef>
              </a:pPr>
              <a:t>55</a:t>
            </a:fld>
            <a:endParaRPr lang="en-GB" alt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9A6733F-18FB-4C1B-85DB-6A1014F09804}" type="slidenum">
              <a:rPr lang="en-GB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8A1099C5-E8A3-4650-AA9A-A2AD6687AC6E}" type="slidenum">
              <a:rPr lang="en-GB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6B2022E-4004-4E14-8F81-6293D259B98D}" type="slidenum">
              <a:rPr lang="en-GB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GB" altLang="en-US" dirty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2342E8F-9096-417E-8EBD-CC31B42B8604}" type="slidenum">
              <a:rPr lang="en-GB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GB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5551E50-8256-49D9-8CF7-DB947160082D}" type="slidenum">
              <a:rPr lang="en-GB" altLang="en-US" smtClean="0"/>
              <a:pPr eaLnBrk="1" hangingPunct="1">
                <a:spcBef>
                  <a:spcPct val="0"/>
                </a:spcBef>
              </a:pPr>
              <a:t>15</a:t>
            </a:fld>
            <a:endParaRPr lang="en-GB" alt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2695A5D-22C2-41E2-9773-E02640ECF0F9}" type="slidenum">
              <a:rPr lang="en-GB" altLang="en-US" smtClean="0"/>
              <a:pPr eaLnBrk="1" hangingPunct="1">
                <a:spcBef>
                  <a:spcPct val="0"/>
                </a:spcBef>
              </a:pPr>
              <a:t>17</a:t>
            </a:fld>
            <a:endParaRPr lang="en-GB" alt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55F2-258C-49D8-8EAA-131AE23DB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55265-D3F5-4D84-A00B-67D5267ED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2FF06-7B07-49AB-92E2-7788BF8B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91DDF-CE8A-4BB4-B5FD-B8777F02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E13C-D590-4C2A-81E2-07A2E8CE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8C8A8-6B38-4DB4-B55A-517C1A6E6FAD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1668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5DC7-C8A9-4600-8344-C0F0CE83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7B5C0-9A55-46CC-BAA7-DBE16AC33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2A54D-2ED8-4A87-9DE1-67B9CB74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337A-34E9-4B17-BBC4-CE06619D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B5C8-C8B8-4FFE-BDA6-01541D89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6689062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85A89-BF44-449F-92A7-0731878B8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22638-CEFB-4470-9EEF-6E99CED5A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3427F-96BE-4ECE-B4EA-535A9B8D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B3F7-AAC1-464A-A849-9879E32C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311BB-C399-456E-B7FE-79E66483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738442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03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8600" cy="507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052513"/>
            <a:ext cx="4038600" cy="24622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67125"/>
            <a:ext cx="4038600" cy="246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en-US" dirty="0"/>
              <a:t>Analiza </a:t>
            </a:r>
            <a:r>
              <a:rPr lang="en-GB" altLang="en-US" dirty="0" err="1"/>
              <a:t>medicinske</a:t>
            </a:r>
            <a:r>
              <a:rPr lang="en-GB" altLang="en-US" dirty="0"/>
              <a:t> </a:t>
            </a:r>
            <a:r>
              <a:rPr lang="en-GB" altLang="en-US" dirty="0" err="1"/>
              <a:t>slike</a:t>
            </a:r>
            <a:endParaRPr lang="sr-Latn-CS" altLang="en-US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E1DA7-E130-4CD8-A89C-F129A89F9C0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22327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6AA3-5431-4E90-ABAC-9DAE6460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02BF-E711-491C-AEF2-206401EBC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8DD1-1C5A-43E4-BCA5-396E0694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70229-4464-4C06-9E71-1DC12C64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 altLang="en-US" dirty="0"/>
              <a:t>Analiza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61F0F-07DD-4A0B-9BB7-5DFF509D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9761605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DB86-701F-4BB7-886C-67F3D02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45E4A-EEAA-430D-9CE0-DF329CFD6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85E5-EC60-4651-B801-88CB7111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EF6FB-01F1-41AB-A4EE-663E86FD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DADD-D83B-4661-8AE3-E8F3397E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A90E87-9173-43CE-9F23-8C2DE1FD202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312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170-7D2C-48EE-A420-F3EF32A5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48C4-2AA2-4470-9B36-3CAAE5AF5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01E58-CE77-42FC-9290-4EDEC477A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C1998-0EAD-456C-A3A6-2601EDBB6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DF36D-C23A-4690-971D-CCF6B1BE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C7CFC-8153-4C0A-B6F3-0CB8B653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538962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748D-08B3-4EF6-B45D-00ECE83F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B7E4F-9B93-44A1-BE3F-DEE63A55A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A305C-343E-4B3E-9766-BF10FF448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A7B9C-2155-48BF-82F5-90BD9B06A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138F4-5FEE-4003-8758-A7EEAD57B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D49AB-0528-4965-B1B8-11E43F17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27348-8DE1-40E8-B076-D583D3B0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79C98-A50D-454D-B5E4-52E0FF80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876433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B3A4-142E-4028-AB03-861CEA0A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D2F7A-A4A9-4B1D-8E9D-54AC6C12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B53D7-500F-4E2A-8220-8C34720E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67454-D661-4E63-B6AC-AAA89CC1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5CE23-1C89-4597-8846-AC0E99F0E520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8883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E26CE-9868-41B1-A5C7-62FEE9CD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721D2-E838-4C88-B734-CB3F6151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2B442-EB67-4318-8523-E3284049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A8D973-4A0E-4019-834F-D3125E45E5BF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9368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7F9-8153-4A40-8DA9-897EF27E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6820-9DF1-4C5F-B74C-B87A6B897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1329A-FDA4-49D8-A550-F6ADC1DE7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26A7-F208-4111-A1B6-9C88FA35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C0BE3-6C65-45FD-B775-EE4EE20C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A450-8A3B-4AED-A86C-33D48C13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458236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6610-1B0B-4D56-BB87-D2214F54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0C558-F031-469F-AC6A-A207F1C943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72F98-4EAB-491D-8BB9-E191A6589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38082-505C-43F3-B173-A5159A24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4400C-8694-4FB4-9470-F6FD67E8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31E0B-9548-46B9-B818-EC8C0329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4B64CB-038B-4EB8-9F37-CCFDC8047A5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DCB80-0D5A-48BB-B55C-4A534A85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26348-C3AD-462F-A347-652A41C4C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3F2D9-B150-4353-87C0-ABE9AD8F6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CB69E-42C9-4B6F-AF3E-2630D3FDC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B567D9-471D-7915-4417-A48F19BE2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520259"/>
            <a:ext cx="3086100" cy="365125"/>
          </a:xfrm>
          <a:prstGeom prst="rect">
            <a:avLst/>
          </a:prstGeom>
          <a:noFill/>
        </p:spPr>
        <p:txBody>
          <a:bodyPr/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>
                <a:latin typeface="+mj-lt"/>
              </a:rPr>
              <a:t>Analiza medicinske slike</a:t>
            </a:r>
            <a:endParaRPr lang="sr-Latn-CS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78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file:///D:\NoviSad\AMS_DEET\CV_Tim\DenseGroupReg\mode1_view2.wmv" TargetMode="External"/><Relationship Id="rId7" Type="http://schemas.openxmlformats.org/officeDocument/2006/relationships/image" Target="../media/image29.png"/><Relationship Id="rId2" Type="http://schemas.openxmlformats.org/officeDocument/2006/relationships/video" Target="file:///D:\NoviSad\AMS_DEET\CV_Tim\DenseGroupReg\mode2_view2.wmv" TargetMode="External"/><Relationship Id="rId1" Type="http://schemas.microsoft.com/office/2007/relationships/media" Target="file:///D:\NoviSad\AMS_DEET\CV_Tim\DenseGroupReg\mode2_view2.wmv" TargetMode="Externa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file:///D:\NoviSad\AMS_DEET\CV_Tim\DenseGroupReg\mode1_view2.wmv" TargetMode="External"/><Relationship Id="rId9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media" Target="file:///D:\NoviSad\AMS_DEET\materijali\auto_brain_c2.avi" TargetMode="External"/><Relationship Id="rId7" Type="http://schemas.openxmlformats.org/officeDocument/2006/relationships/image" Target="../media/image49.png"/><Relationship Id="rId2" Type="http://schemas.openxmlformats.org/officeDocument/2006/relationships/video" Target="file:///D:\NoviSad\AMS_DEET\materijali\auto_brain_c1.avi" TargetMode="External"/><Relationship Id="rId1" Type="http://schemas.microsoft.com/office/2007/relationships/media" Target="file:///D:\NoviSad\AMS_DEET\materijali\auto_brain_c1.avi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video" Target="file:///D:\NoviSad\AMS_DEET\materijali\auto_brain_c2.avi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microsoft.com/office/2007/relationships/media" Target="file:///D:\NoviSad\AMS_DEET\materijali\auto_brain_c1.avi" TargetMode="External"/><Relationship Id="rId7" Type="http://schemas.openxmlformats.org/officeDocument/2006/relationships/image" Target="../media/image49.png"/><Relationship Id="rId12" Type="http://schemas.openxmlformats.org/officeDocument/2006/relationships/image" Target="../media/image45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1.png"/><Relationship Id="rId11" Type="http://schemas.openxmlformats.org/officeDocument/2006/relationships/image" Target="../media/image44.jpe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8.jpeg"/><Relationship Id="rId10" Type="http://schemas.openxmlformats.org/officeDocument/2006/relationships/image" Target="../media/image43.jpeg"/><Relationship Id="rId4" Type="http://schemas.openxmlformats.org/officeDocument/2006/relationships/video" Target="file:///D:\NoviSad\AMS_DEET\materijali\auto_brain_c1.avi" TargetMode="External"/><Relationship Id="rId9" Type="http://schemas.openxmlformats.org/officeDocument/2006/relationships/image" Target="../media/image42.jpeg"/><Relationship Id="rId1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10" Type="http://schemas.openxmlformats.org/officeDocument/2006/relationships/image" Target="../media/image59.pn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NoviSad\AMS_DEET\slike\register.mpg" TargetMode="External"/><Relationship Id="rId1" Type="http://schemas.microsoft.com/office/2007/relationships/media" Target="file:///D:\NoviSad\AMS_DEET\slike\register.mpg" TargetMode="External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png"/><Relationship Id="rId4" Type="http://schemas.openxmlformats.org/officeDocument/2006/relationships/image" Target="../media/image8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8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2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Relationship Id="rId9" Type="http://schemas.openxmlformats.org/officeDocument/2006/relationships/image" Target="../media/image115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e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jpeg"/><Relationship Id="rId7" Type="http://schemas.openxmlformats.org/officeDocument/2006/relationships/image" Target="../media/image124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6.png"/><Relationship Id="rId7" Type="http://schemas.openxmlformats.org/officeDocument/2006/relationships/image" Target="../media/image12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55.jpe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altLang="en-US" sz="4800" dirty="0"/>
              <a:t>Analiza medicinske </a:t>
            </a:r>
            <a:r>
              <a:rPr lang="sr-Latn-CS" altLang="en-US" sz="4800" dirty="0"/>
              <a:t>slike</a:t>
            </a:r>
            <a:endParaRPr lang="en-GB" altLang="en-US" sz="48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Dr. Vladimir Petrović, Dr. </a:t>
            </a:r>
            <a:r>
              <a:rPr lang="sr-Latn-RS" altLang="en-US" sz="2400" dirty="0"/>
              <a:t>Nebojša Božanić</a:t>
            </a:r>
            <a:endParaRPr lang="en-GB" altLang="en-US" sz="2400" dirty="0"/>
          </a:p>
        </p:txBody>
      </p:sp>
      <p:pic>
        <p:nvPicPr>
          <p:cNvPr id="1026" name="Picture 2" descr="DEET FTN Novi Sad | Departman za energetiku, elektroniku i telekomunikacije">
            <a:extLst>
              <a:ext uri="{FF2B5EF4-FFF2-40B4-BE49-F238E27FC236}">
                <a16:creationId xmlns:a16="http://schemas.microsoft.com/office/drawing/2014/main" id="{6BEE40FD-5CF9-429F-93B3-04F94CDA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642" y="692696"/>
            <a:ext cx="3310045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1E4E2-1C4E-4A0C-AB62-5890EFF6F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692697"/>
            <a:ext cx="1386558" cy="13681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98B3D51-C8FE-4C06-9497-CFCDDC1489EB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altLang="en-US" dirty="0" err="1"/>
              <a:t>Pra</a:t>
            </a:r>
            <a:r>
              <a:rPr lang="sr-Latn-RS" altLang="en-US" dirty="0"/>
              <a:t>k</a:t>
            </a:r>
            <a:r>
              <a:rPr lang="en-GB" altLang="en-US" dirty="0" err="1"/>
              <a:t>ti</a:t>
            </a:r>
            <a:r>
              <a:rPr lang="sr-Latn-RS" altLang="en-US" dirty="0"/>
              <a:t>čni a</a:t>
            </a:r>
            <a:r>
              <a:rPr lang="en-GB" altLang="en-US" dirty="0" err="1"/>
              <a:t>spe</a:t>
            </a:r>
            <a:r>
              <a:rPr lang="sr-Latn-RS" altLang="en-US" dirty="0"/>
              <a:t>kti</a:t>
            </a:r>
            <a:r>
              <a:rPr lang="en-GB" altLang="en-US" dirty="0"/>
              <a:t> </a:t>
            </a:r>
            <a:r>
              <a:rPr lang="sr-Latn-RS" altLang="en-US" dirty="0"/>
              <a:t>razvoja s</a:t>
            </a:r>
            <a:r>
              <a:rPr lang="en-GB" altLang="en-US" dirty="0" err="1"/>
              <a:t>egmenta</a:t>
            </a:r>
            <a:r>
              <a:rPr lang="sr-Latn-RS" altLang="en-US" dirty="0"/>
              <a:t>cije</a:t>
            </a:r>
            <a:endParaRPr lang="en-GB" altLang="en-US" dirty="0"/>
          </a:p>
        </p:txBody>
      </p:sp>
      <p:sp>
        <p:nvSpPr>
          <p:cNvPr id="51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altLang="en-US" dirty="0"/>
              <a:t>Ne postoje konačna rešenja za </a:t>
            </a:r>
            <a:r>
              <a:rPr lang="en-GB" altLang="en-US" dirty="0" err="1"/>
              <a:t>segmenta</a:t>
            </a:r>
            <a:r>
              <a:rPr lang="sr-Latn-RS" altLang="en-US" dirty="0"/>
              <a:t>ciju</a:t>
            </a:r>
            <a:endParaRPr lang="sr-Latn-CS" altLang="en-US" dirty="0"/>
          </a:p>
          <a:p>
            <a:pPr eaLnBrk="1" hangingPunct="1"/>
            <a:r>
              <a:rPr lang="sr-Latn-RS" altLang="en-US" dirty="0"/>
              <a:t>Metode obično zavise od realnog, konkretnog problema</a:t>
            </a:r>
            <a:endParaRPr lang="sr-Latn-CS" altLang="en-US" dirty="0"/>
          </a:p>
          <a:p>
            <a:r>
              <a:rPr lang="sr-Latn-CS" altLang="en-US" i="1" dirty="0"/>
              <a:t>A-priori </a:t>
            </a:r>
            <a:r>
              <a:rPr lang="sr-Latn-RS" altLang="en-US" dirty="0"/>
              <a:t>informacije iz konteksta primene igraju vitalnu ulogu</a:t>
            </a:r>
            <a:endParaRPr lang="en-GB" altLang="en-US" dirty="0"/>
          </a:p>
          <a:p>
            <a:pPr lvl="1" eaLnBrk="1" hangingPunct="1"/>
            <a:r>
              <a:rPr lang="sr-Latn-RS" altLang="en-US" dirty="0"/>
              <a:t>Npr. kad tražimo butnu kost, tražimo duguljasti oblik, ne kružni</a:t>
            </a:r>
            <a:endParaRPr lang="sr-Latn-CS" altLang="en-US" dirty="0"/>
          </a:p>
          <a:p>
            <a:pPr eaLnBrk="1" hangingPunct="1"/>
            <a:r>
              <a:rPr lang="sr-Latn-RS" altLang="en-US" dirty="0"/>
              <a:t>Da izbegnemo nelogičnosti u signalima, npr. da se isti intenzitet piksela nalazi u dva različita segmenta</a:t>
            </a:r>
          </a:p>
          <a:p>
            <a:pPr eaLnBrk="1" hangingPunct="1"/>
            <a:r>
              <a:rPr lang="sr-Latn-RS" altLang="en-US" dirty="0"/>
              <a:t>Postoji puno klasičnih metoda segmentacije: klasifikacione (pragovanje, klasterizacija ...), r</a:t>
            </a:r>
            <a:r>
              <a:rPr lang="en-US" altLang="en-US" dirty="0" err="1"/>
              <a:t>egional</a:t>
            </a:r>
            <a:r>
              <a:rPr lang="sr-Latn-RS" altLang="en-US" dirty="0"/>
              <a:t>ne (rast regiona, grafovi, </a:t>
            </a:r>
            <a:r>
              <a:rPr lang="en-US" altLang="en-US" dirty="0"/>
              <a:t>Level sets</a:t>
            </a:r>
            <a:r>
              <a:rPr lang="sr-Latn-RS" altLang="en-US" dirty="0"/>
              <a:t> ...), zasnovane na modelima (npr. aktivni modeli oblika ...)</a:t>
            </a:r>
            <a:endParaRPr lang="en-US" altLang="en-US" dirty="0"/>
          </a:p>
          <a:p>
            <a:pPr eaLnBrk="1" hangingPunct="1"/>
            <a:r>
              <a:rPr lang="sr-Latn-RS" altLang="en-US" dirty="0"/>
              <a:t>Danas su uglavnom prvi izbor neuralne mreže autoenkoder arhitektura </a:t>
            </a:r>
            <a:r>
              <a:rPr lang="en-US" altLang="en-US" dirty="0"/>
              <a:t>…</a:t>
            </a:r>
          </a:p>
          <a:p>
            <a:pPr eaLnBrk="1" hangingPunct="1"/>
            <a:endParaRPr lang="sr-Latn-CS" alt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323528" y="2564904"/>
            <a:ext cx="8334573" cy="3560862"/>
          </a:xfrm>
          <a:prstGeom prst="roundRect">
            <a:avLst/>
          </a:prstGeom>
          <a:solidFill>
            <a:srgbClr val="727CA3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AA90C-85D3-A890-B649-215E98925639}"/>
              </a:ext>
            </a:extLst>
          </p:cNvPr>
          <p:cNvSpPr txBox="1"/>
          <p:nvPr/>
        </p:nvSpPr>
        <p:spPr>
          <a:xfrm>
            <a:off x="2555776" y="5732850"/>
            <a:ext cx="6062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>
                <a:solidFill>
                  <a:srgbClr val="C00000"/>
                </a:solidFill>
              </a:rPr>
              <a:t>Obrada velikih količina podataka u medicini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15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F37BC-10FC-09C5-7A63-6EAAE0804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Klasifikacija snimaka i oktrivanje pojava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E0DA9-8690-0205-409E-6D4C916C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4784"/>
            <a:ext cx="7886700" cy="4692179"/>
          </a:xfrm>
        </p:spPr>
        <p:txBody>
          <a:bodyPr/>
          <a:lstStyle/>
          <a:p>
            <a:r>
              <a:rPr lang="sr-Latn-RS" dirty="0"/>
              <a:t>Image classification/recognition and structure detection</a:t>
            </a:r>
          </a:p>
          <a:p>
            <a:r>
              <a:rPr lang="sr-Latn-RS" dirty="0"/>
              <a:t>Često nas zanima binarni rezultat: npr. da li ovaj pacijent ima neku specifičnu bolest?</a:t>
            </a:r>
          </a:p>
          <a:p>
            <a:r>
              <a:rPr lang="sr-Latn-RS" dirty="0"/>
              <a:t>Analiza slike da odredimo koji je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0D088-8A62-B0EB-421E-E7EB3DE6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F12D5-0D0C-0CDB-1FCE-E7C55DB0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GB" altLang="en-US" sz="1200" dirty="0">
              <a:latin typeface="Garamond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FEE95D-DEC5-33F6-5FB3-206A8AD20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501008"/>
            <a:ext cx="3505200" cy="2923958"/>
          </a:xfrm>
          <a:prstGeom prst="rect">
            <a:avLst/>
          </a:prstGeom>
        </p:spPr>
      </p:pic>
      <p:pic>
        <p:nvPicPr>
          <p:cNvPr id="14" name="Picture 13" descr="A x-ray of a person's chest&#10;&#10;Description automatically generated">
            <a:extLst>
              <a:ext uri="{FF2B5EF4-FFF2-40B4-BE49-F238E27FC236}">
                <a16:creationId xmlns:a16="http://schemas.microsoft.com/office/drawing/2014/main" id="{7ED31F08-4305-47A1-C10B-D2FAD59CE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698" y="3501008"/>
            <a:ext cx="3055569" cy="292395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7996A2D-D81E-8F00-F74E-0E12EB044716}"/>
              </a:ext>
            </a:extLst>
          </p:cNvPr>
          <p:cNvGrpSpPr/>
          <p:nvPr/>
        </p:nvGrpSpPr>
        <p:grpSpPr>
          <a:xfrm>
            <a:off x="1433733" y="2973367"/>
            <a:ext cx="6310488" cy="369332"/>
            <a:chOff x="1433733" y="2973367"/>
            <a:chExt cx="6310488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E9C230-FA5A-0623-6B2D-D81299831E19}"/>
                </a:ext>
              </a:extLst>
            </p:cNvPr>
            <p:cNvSpPr txBox="1"/>
            <p:nvPr/>
          </p:nvSpPr>
          <p:spPr>
            <a:xfrm>
              <a:off x="1433733" y="2973367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dirty="0"/>
                <a:t>Normalan</a:t>
              </a:r>
              <a:endParaRPr lang="en-GB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9607D2-4509-D62B-8AEB-00680E703DEB}"/>
                </a:ext>
              </a:extLst>
            </p:cNvPr>
            <p:cNvSpPr txBox="1"/>
            <p:nvPr/>
          </p:nvSpPr>
          <p:spPr>
            <a:xfrm>
              <a:off x="4791893" y="2973367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dirty="0"/>
                <a:t>Tuberkuloza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9050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Prepoznavanje</a:t>
            </a:r>
            <a:r>
              <a:rPr lang="en-GB" dirty="0"/>
              <a:t> u </a:t>
            </a:r>
            <a:r>
              <a:rPr lang="en-GB" dirty="0" err="1"/>
              <a:t>medicinskim</a:t>
            </a:r>
            <a:r>
              <a:rPr lang="en-GB" dirty="0"/>
              <a:t> </a:t>
            </a:r>
            <a:r>
              <a:rPr lang="en-GB" dirty="0" err="1"/>
              <a:t>slikama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412776"/>
            <a:ext cx="8229600" cy="4392488"/>
          </a:xfrm>
        </p:spPr>
        <p:txBody>
          <a:bodyPr>
            <a:normAutofit/>
          </a:bodyPr>
          <a:lstStyle/>
          <a:p>
            <a:r>
              <a:rPr lang="en-GB" dirty="0"/>
              <a:t>Obi</a:t>
            </a:r>
            <a:r>
              <a:rPr lang="sr-Latn-RS" dirty="0"/>
              <a:t>čno u cilju otkrivanja prisustva bolesti, recimo rak, upala pluća</a:t>
            </a:r>
          </a:p>
          <a:p>
            <a:r>
              <a:rPr lang="sr-Latn-RS" dirty="0"/>
              <a:t>Ili lociranja specifičnih anatomskih ili drugih struktura: implanta ...</a:t>
            </a:r>
            <a:r>
              <a:rPr lang="en-GB" dirty="0"/>
              <a:t> anatomical or pathological structures</a:t>
            </a:r>
            <a:endParaRPr lang="sr-Latn-RS" dirty="0"/>
          </a:p>
          <a:p>
            <a:r>
              <a:rPr lang="sr-Latn-RS" dirty="0"/>
              <a:t>Istorijski realizovano kroz dve faze:</a:t>
            </a:r>
            <a:endParaRPr lang="en-GB" dirty="0"/>
          </a:p>
          <a:p>
            <a:pPr lvl="1"/>
            <a:r>
              <a:rPr lang="sr-Latn-RS" dirty="0"/>
              <a:t>Detekcija struktura</a:t>
            </a:r>
            <a:endParaRPr lang="en-GB" dirty="0"/>
          </a:p>
          <a:p>
            <a:pPr lvl="1"/>
            <a:r>
              <a:rPr lang="sr-Latn-RS" dirty="0"/>
              <a:t>Klasifikacija nađenih struktura</a:t>
            </a:r>
            <a:endParaRPr lang="en-GB" dirty="0"/>
          </a:p>
          <a:p>
            <a:r>
              <a:rPr lang="sr-Latn-RS" dirty="0"/>
              <a:t>Klasifikaciona faza obično utrenirana</a:t>
            </a:r>
          </a:p>
          <a:p>
            <a:r>
              <a:rPr lang="sr-Latn-RS" dirty="0"/>
              <a:t>Pristup je </a:t>
            </a:r>
            <a:r>
              <a:rPr lang="en-GB" dirty="0" err="1"/>
              <a:t>deterministi</a:t>
            </a:r>
            <a:r>
              <a:rPr lang="sr-Latn-RS" dirty="0"/>
              <a:t>čki i neflaksibilan</a:t>
            </a:r>
            <a:endParaRPr lang="en-GB" dirty="0"/>
          </a:p>
          <a:p>
            <a:r>
              <a:rPr lang="sr-Latn-RS" dirty="0"/>
              <a:t>Moderni sistemi rade sve odjednom</a:t>
            </a:r>
            <a:endParaRPr lang="en-GB" dirty="0"/>
          </a:p>
          <a:p>
            <a:r>
              <a:rPr lang="sr-Latn-RS" dirty="0"/>
              <a:t>Ne razmišljamo zašto i kako </a:t>
            </a:r>
          </a:p>
          <a:p>
            <a:pPr lvl="1"/>
            <a:r>
              <a:rPr lang="sr-Latn-RS" dirty="0"/>
              <a:t>Samo ubacimo podatke</a:t>
            </a:r>
            <a:endParaRPr lang="en-GB" dirty="0"/>
          </a:p>
        </p:txBody>
      </p:sp>
      <p:pic>
        <p:nvPicPr>
          <p:cNvPr id="7170" name="Picture 2" descr="Image result for lung cancer 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81542"/>
            <a:ext cx="390525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408501" y="2204864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Recognition of Lung Lesions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4F0D41-FD95-EE0F-5520-FCE4D273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GB" altLang="en-US" sz="120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805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578F1-82C4-E0F8-E978-6799A32FF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Rezultati prepoznavanja i klasifikacije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D72E-43EB-BA31-5ADF-C2C8EA68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Kakav god da je rezultat klasifikacije, pogotovo ako je nalaz bolest</a:t>
            </a:r>
          </a:p>
          <a:p>
            <a:r>
              <a:rPr lang="sr-Latn-RS" dirty="0"/>
              <a:t>Binarni rezultat nije dovoljan </a:t>
            </a:r>
          </a:p>
          <a:p>
            <a:r>
              <a:rPr lang="sr-Latn-RS" dirty="0"/>
              <a:t>Poželjno je obrazložiti kako smo došli do tog zaključka</a:t>
            </a:r>
          </a:p>
          <a:p>
            <a:r>
              <a:rPr lang="sr-Latn-RS" dirty="0"/>
              <a:t>Stoga pogotovo moderni NN (AI) sistemi rade vizualizacije lokalnih aktivacija</a:t>
            </a:r>
          </a:p>
          <a:p>
            <a:r>
              <a:rPr lang="sr-Latn-RS" dirty="0"/>
              <a:t>Očekivana funkcija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0563CE-8C23-6D78-9909-86EA02BA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429000"/>
            <a:ext cx="5789441" cy="292735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07149-E111-C77A-CFCA-FC9C605E5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091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Modelovanje medicinskih snimaka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690688"/>
            <a:ext cx="8229600" cy="2026343"/>
          </a:xfrm>
        </p:spPr>
        <p:txBody>
          <a:bodyPr>
            <a:normAutofit/>
          </a:bodyPr>
          <a:lstStyle/>
          <a:p>
            <a:r>
              <a:rPr lang="sr-Latn-RS" dirty="0"/>
              <a:t>U stvari modelovanje anatomije ili bolesti (patologije)</a:t>
            </a:r>
          </a:p>
          <a:p>
            <a:r>
              <a:rPr lang="sr-Latn-RS" dirty="0"/>
              <a:t>Cilj je da se kompleksne anatomske strukture i pojave opišu kroz što manji broj parametara</a:t>
            </a:r>
          </a:p>
          <a:p>
            <a:r>
              <a:rPr lang="en-GB" dirty="0"/>
              <a:t>… </a:t>
            </a:r>
            <a:r>
              <a:rPr lang="sr-Latn-RS" dirty="0"/>
              <a:t>iz kojih možemo napraviti smislenu statistiku karakteristika ili pojava koje nas zanimaju</a:t>
            </a:r>
            <a:endParaRPr lang="en-GB" dirty="0"/>
          </a:p>
        </p:txBody>
      </p:sp>
      <p:pic>
        <p:nvPicPr>
          <p:cNvPr id="5" name="surrey_auto_c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9552" y="3789040"/>
            <a:ext cx="2438400" cy="2560637"/>
          </a:xfrm>
          <a:prstGeom prst="rect">
            <a:avLst/>
          </a:prstGeom>
        </p:spPr>
      </p:pic>
      <p:pic>
        <p:nvPicPr>
          <p:cNvPr id="6" name="surrey_auto_c2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91880" y="3788924"/>
            <a:ext cx="2438400" cy="2530475"/>
          </a:xfrm>
          <a:prstGeom prst="rect">
            <a:avLst/>
          </a:prstGeom>
        </p:spPr>
      </p:pic>
      <p:pic>
        <p:nvPicPr>
          <p:cNvPr id="7" name="surrey_auto_c3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444208" y="3788924"/>
            <a:ext cx="2408237" cy="2560637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35BD7-8BCF-2B0F-2CA1-A27797FD0490}"/>
              </a:ext>
            </a:extLst>
          </p:cNvPr>
          <p:cNvSpPr txBox="1"/>
          <p:nvPr/>
        </p:nvSpPr>
        <p:spPr>
          <a:xfrm>
            <a:off x="2382996" y="3425224"/>
            <a:ext cx="45365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dirty="0"/>
              <a:t>Varijacija prva tri moda linearnog modela lica</a:t>
            </a:r>
            <a:endParaRPr lang="en-GB" sz="1600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6E2CC6-92A8-394C-402D-AD34DF99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GB" altLang="en-US" sz="120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7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59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0EE5E59-622D-455A-B297-A9A92534592A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GB" altLang="en-US" sz="1200">
              <a:latin typeface="Garamond" pitchFamily="18" charset="0"/>
            </a:endParaRPr>
          </a:p>
        </p:txBody>
      </p:sp>
      <p:pic>
        <p:nvPicPr>
          <p:cNvPr id="452618" name="mode2_view2.wm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5137150" y="3403856"/>
            <a:ext cx="3327400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2617" name="mode1_view2.wmv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5161218" y="548680"/>
            <a:ext cx="3325813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brain_structure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14" y="1268760"/>
            <a:ext cx="4348413" cy="47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5137150" y="404813"/>
            <a:ext cx="3827463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51208" name="Rectangle 2"/>
          <p:cNvSpPr>
            <a:spLocks noGrp="1" noChangeArrowheads="1"/>
          </p:cNvSpPr>
          <p:nvPr>
            <p:ph type="title"/>
          </p:nvPr>
        </p:nvSpPr>
        <p:spPr>
          <a:xfrm>
            <a:off x="474663" y="188913"/>
            <a:ext cx="8229600" cy="703262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altLang="en-US" dirty="0"/>
              <a:t>Model unutrašnjih struktura u mozgu</a:t>
            </a:r>
            <a:endParaRPr lang="en-GB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7EECB9A-648B-F85E-8772-F48840EC1504}"/>
              </a:ext>
            </a:extLst>
          </p:cNvPr>
          <p:cNvSpPr txBox="1">
            <a:spLocks/>
          </p:cNvSpPr>
          <p:nvPr/>
        </p:nvSpPr>
        <p:spPr>
          <a:xfrm>
            <a:off x="6610350" y="6508751"/>
            <a:ext cx="20574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0" latin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742950" indent="-285750" algn="l" defTabSz="914400" rtl="0" eaLnBrk="0" latin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143000" indent="-228600" algn="l" defTabSz="914400" rtl="0" eaLnBrk="0" latin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600200" indent="-228600" algn="l" defTabSz="914400" rtl="0" eaLnBrk="0" latin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57400" indent="-228600" algn="l" defTabSz="914400" rtl="0" eaLnBrk="0" latin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GB" altLang="en-US" sz="120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3" fill="hold"/>
                                        <p:tgtEl>
                                          <p:spTgt spid="4526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66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33" fill="hold"/>
                                        <p:tgtEl>
                                          <p:spTgt spid="452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5261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526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526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2617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52618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526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526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261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Modeli</a:t>
            </a:r>
            <a:r>
              <a:rPr lang="sr-Latn-RS" dirty="0"/>
              <a:t>ranje a</a:t>
            </a:r>
            <a:r>
              <a:rPr lang="en-GB" dirty="0" err="1"/>
              <a:t>natom</a:t>
            </a:r>
            <a:r>
              <a:rPr lang="sr-Latn-RS" dirty="0"/>
              <a:t>ije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Odakle možemo da naučimo ove modele?</a:t>
            </a:r>
            <a:endParaRPr lang="en-GB" dirty="0"/>
          </a:p>
          <a:p>
            <a:r>
              <a:rPr lang="sr-Latn-RS" dirty="0"/>
              <a:t>Iz podatka</a:t>
            </a:r>
            <a:endParaRPr lang="en-GB" dirty="0"/>
          </a:p>
          <a:p>
            <a:pPr lvl="1"/>
            <a:r>
              <a:rPr lang="sr-Latn-RS" dirty="0"/>
              <a:t>Velikih skupova </a:t>
            </a:r>
            <a:r>
              <a:rPr lang="en-GB" dirty="0" err="1"/>
              <a:t>repre</a:t>
            </a:r>
            <a:r>
              <a:rPr lang="sr-Latn-RS" dirty="0"/>
              <a:t>z</a:t>
            </a:r>
            <a:r>
              <a:rPr lang="en-GB" dirty="0" err="1"/>
              <a:t>entativ</a:t>
            </a:r>
            <a:r>
              <a:rPr lang="sr-Latn-RS" dirty="0"/>
              <a:t>nih snimaka</a:t>
            </a:r>
            <a:r>
              <a:rPr lang="en-GB" dirty="0"/>
              <a:t> </a:t>
            </a:r>
          </a:p>
          <a:p>
            <a:pPr lvl="1"/>
            <a:r>
              <a:rPr lang="sr-Latn-RS" dirty="0"/>
              <a:t>Koje pokazuju upravo to što želimo da modeliramo</a:t>
            </a:r>
            <a:endParaRPr lang="en-GB" dirty="0"/>
          </a:p>
        </p:txBody>
      </p:sp>
      <p:pic>
        <p:nvPicPr>
          <p:cNvPr id="1433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401" y="3576246"/>
            <a:ext cx="7039694" cy="314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796C712-BF9D-38B2-4EFC-310E9A7C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GB" altLang="en-US" sz="120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827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975642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dirty="0"/>
              <a:t>Medic</a:t>
            </a:r>
            <a:r>
              <a:rPr lang="sr-Latn-RS" altLang="en-US" dirty="0"/>
              <a:t>inski snimci u grupama</a:t>
            </a:r>
            <a:endParaRPr lang="en-GB" altLang="en-US" dirty="0"/>
          </a:p>
        </p:txBody>
      </p:sp>
      <p:sp>
        <p:nvSpPr>
          <p:cNvPr id="31746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31747" name="Rectangle 13"/>
          <p:cNvSpPr>
            <a:spLocks noChangeArrowheads="1"/>
          </p:cNvSpPr>
          <p:nvPr/>
        </p:nvSpPr>
        <p:spPr bwMode="auto">
          <a:xfrm>
            <a:off x="546100" y="1203325"/>
            <a:ext cx="8137525" cy="51117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31749" name="Picture 5" descr="im2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932238"/>
            <a:ext cx="200660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 descr="im4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03325"/>
            <a:ext cx="2249488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7" descr="im4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325" y="1203325"/>
            <a:ext cx="20447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8" descr="im13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1203325"/>
            <a:ext cx="20447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9" descr="im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203325"/>
            <a:ext cx="20447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0" descr="im26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860800"/>
            <a:ext cx="2249487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5" name="Picture 11" descr="im35b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3" y="3860800"/>
            <a:ext cx="20447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12" descr="im39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3860800"/>
            <a:ext cx="2044700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AF915B-5E84-E666-B67F-8480FD3A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GB" altLang="en-US" sz="120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Medic</a:t>
            </a:r>
            <a:r>
              <a:rPr lang="sr-Latn-RS" altLang="en-US" dirty="0"/>
              <a:t>inski snimci u grupama</a:t>
            </a:r>
            <a:endParaRPr lang="en-GB" altLang="en-US" dirty="0"/>
          </a:p>
        </p:txBody>
      </p:sp>
      <p:sp>
        <p:nvSpPr>
          <p:cNvPr id="32770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32772" name="Picture 4" descr="image70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41438"/>
            <a:ext cx="2411413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 descr="image0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716338"/>
            <a:ext cx="2411413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 descr="image1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716338"/>
            <a:ext cx="2411413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7" descr="image20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716338"/>
            <a:ext cx="2411413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6" name="Picture 8" descr="image300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716338"/>
            <a:ext cx="2411412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7" name="Picture 9" descr="image400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341438"/>
            <a:ext cx="2411413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8" name="Picture 10" descr="image500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341438"/>
            <a:ext cx="2411413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9" name="Picture 11" descr="image600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341438"/>
            <a:ext cx="2411412" cy="241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96C60D3-56EC-E600-08C9-274FA50E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GB" altLang="en-US" sz="120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altLang="en-US" sz="3200" dirty="0"/>
              <a:t>Šta je karakteristično ovim grupama?</a:t>
            </a:r>
            <a:endParaRPr lang="en-GB" altLang="en-US" sz="3200" dirty="0"/>
          </a:p>
        </p:txBody>
      </p:sp>
      <p:sp>
        <p:nvSpPr>
          <p:cNvPr id="3379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3379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altLang="en-US" dirty="0"/>
              <a:t>Svi snimci su očigledno različiti</a:t>
            </a:r>
            <a:r>
              <a:rPr lang="sr-Latn-CS" altLang="en-US" dirty="0"/>
              <a:t>...</a:t>
            </a:r>
          </a:p>
          <a:p>
            <a:pPr eaLnBrk="1" hangingPunct="1"/>
            <a:r>
              <a:rPr lang="sr-Latn-CS" altLang="en-US" dirty="0"/>
              <a:t>... </a:t>
            </a:r>
            <a:r>
              <a:rPr lang="sr-Latn-RS" altLang="en-US" dirty="0"/>
              <a:t>Ili je isto jasno da su rezultat zajedničkog </a:t>
            </a:r>
            <a:r>
              <a:rPr lang="en-GB" altLang="en-US" dirty="0"/>
              <a:t>model</a:t>
            </a:r>
            <a:r>
              <a:rPr lang="sr-Latn-RS" altLang="en-US" dirty="0"/>
              <a:t>a</a:t>
            </a:r>
            <a:r>
              <a:rPr lang="en-GB" altLang="en-US" dirty="0"/>
              <a:t>.</a:t>
            </a:r>
            <a:endParaRPr lang="sr-Latn-CS" altLang="en-US" dirty="0"/>
          </a:p>
          <a:p>
            <a:pPr eaLnBrk="1" hangingPunct="1"/>
            <a:r>
              <a:rPr lang="sr-Latn-RS" altLang="en-US" dirty="0"/>
              <a:t>Genetski </a:t>
            </a:r>
            <a:r>
              <a:rPr lang="en-GB" altLang="en-US" dirty="0"/>
              <a:t>model </a:t>
            </a:r>
            <a:r>
              <a:rPr lang="sr-Latn-RS" altLang="en-US" dirty="0"/>
              <a:t>naše </a:t>
            </a:r>
            <a:r>
              <a:rPr lang="en-GB" altLang="en-US" dirty="0" err="1"/>
              <a:t>anatom</a:t>
            </a:r>
            <a:r>
              <a:rPr lang="sr-Latn-RS" altLang="en-US" dirty="0"/>
              <a:t>ije koji ima jedinsvenu, zajedničku strukutru sa praktično beskonačnim brojem različitih, pojedinačnih primeraka</a:t>
            </a:r>
            <a:endParaRPr lang="sr-Latn-CS" altLang="en-US" dirty="0"/>
          </a:p>
          <a:p>
            <a:pPr eaLnBrk="1" hangingPunct="1"/>
            <a:r>
              <a:rPr lang="sr-Latn-RS" altLang="en-US" dirty="0"/>
              <a:t>Jedan od glavnih ciljeva analize medicinske slike je razvojanje ovih modela kroz</a:t>
            </a:r>
            <a:endParaRPr lang="sr-Latn-CS" altLang="en-US" dirty="0"/>
          </a:p>
          <a:p>
            <a:pPr lvl="1" eaLnBrk="1" hangingPunct="1"/>
            <a:r>
              <a:rPr lang="sr-Latn-RS" altLang="en-US" dirty="0"/>
              <a:t>Postavljanje strukturne i geometrijske korespodencije</a:t>
            </a:r>
            <a:endParaRPr lang="sr-Latn-CS" altLang="en-US" dirty="0"/>
          </a:p>
          <a:p>
            <a:pPr lvl="1" eaLnBrk="1" hangingPunct="1"/>
            <a:r>
              <a:rPr lang="sr-Latn-RS" altLang="en-US" dirty="0"/>
              <a:t>Njihovo opisivanje</a:t>
            </a:r>
            <a:endParaRPr lang="sr-Latn-CS" altLang="en-US" dirty="0"/>
          </a:p>
          <a:p>
            <a:pPr lvl="1" eaLnBrk="1" hangingPunct="1"/>
            <a:r>
              <a:rPr lang="en-GB" altLang="en-US" dirty="0" err="1"/>
              <a:t>Paramet</a:t>
            </a:r>
            <a:r>
              <a:rPr lang="sr-Latn-RS" altLang="en-US" dirty="0"/>
              <a:t>rizacija i</a:t>
            </a:r>
            <a:endParaRPr lang="sr-Latn-CS" altLang="en-US" dirty="0"/>
          </a:p>
          <a:p>
            <a:pPr lvl="1" eaLnBrk="1" hangingPunct="1"/>
            <a:r>
              <a:rPr lang="sr-Latn-RS" altLang="en-US" dirty="0"/>
              <a:t>Kategorizacija</a:t>
            </a:r>
            <a:endParaRPr lang="sr-Latn-CS" altLang="en-US" dirty="0"/>
          </a:p>
          <a:p>
            <a:pPr eaLnBrk="1" hangingPunct="1"/>
            <a:endParaRPr lang="en-GB" alt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47EC4A1-3FCF-D764-5AF0-796625CF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GB" altLang="en-US" sz="1200">
              <a:latin typeface="Garamond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err="1"/>
              <a:t>Lekcija</a:t>
            </a:r>
            <a:r>
              <a:rPr lang="en-GB" altLang="en-US" dirty="0"/>
              <a:t> 2:</a:t>
            </a:r>
            <a:r>
              <a:rPr lang="sr-Latn-CS" altLang="en-US" dirty="0"/>
              <a:t> </a:t>
            </a:r>
            <a:r>
              <a:rPr lang="en-GB" altLang="en-US" dirty="0"/>
              <a:t>Analiza </a:t>
            </a:r>
            <a:r>
              <a:rPr lang="en-GB" altLang="en-US" dirty="0" err="1"/>
              <a:t>medicinske</a:t>
            </a:r>
            <a:r>
              <a:rPr lang="en-GB" altLang="en-US" dirty="0"/>
              <a:t> </a:t>
            </a:r>
            <a:r>
              <a:rPr lang="en-GB" altLang="en-US" dirty="0" err="1"/>
              <a:t>slike</a:t>
            </a:r>
            <a:endParaRPr lang="en-GB" altLang="en-US" dirty="0"/>
          </a:p>
        </p:txBody>
      </p:sp>
      <p:sp>
        <p:nvSpPr>
          <p:cNvPr id="3074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/>
              <a:t>Uvod</a:t>
            </a:r>
            <a:r>
              <a:rPr lang="en-GB" dirty="0"/>
              <a:t> u </a:t>
            </a:r>
            <a:r>
              <a:rPr lang="en-GB" dirty="0" err="1"/>
              <a:t>analizu</a:t>
            </a:r>
            <a:r>
              <a:rPr lang="en-GB" dirty="0"/>
              <a:t> </a:t>
            </a:r>
            <a:r>
              <a:rPr lang="en-GB" dirty="0" err="1"/>
              <a:t>medicinske</a:t>
            </a:r>
            <a:r>
              <a:rPr lang="en-GB" dirty="0"/>
              <a:t> </a:t>
            </a:r>
            <a:r>
              <a:rPr lang="en-GB" dirty="0" err="1"/>
              <a:t>slike</a:t>
            </a:r>
            <a:endParaRPr lang="en-GB" dirty="0"/>
          </a:p>
          <a:p>
            <a:r>
              <a:rPr lang="en-GB" dirty="0" err="1"/>
              <a:t>Tipovi</a:t>
            </a:r>
            <a:r>
              <a:rPr lang="en-GB" dirty="0"/>
              <a:t> </a:t>
            </a:r>
            <a:r>
              <a:rPr lang="en-GB" dirty="0" err="1"/>
              <a:t>analize</a:t>
            </a:r>
            <a:r>
              <a:rPr lang="en-GB" dirty="0"/>
              <a:t> </a:t>
            </a:r>
            <a:r>
              <a:rPr lang="sr-Latn-RS" dirty="0"/>
              <a:t>i</a:t>
            </a:r>
            <a:r>
              <a:rPr lang="en-GB" dirty="0"/>
              <a:t> </a:t>
            </a:r>
            <a:r>
              <a:rPr lang="en-GB" dirty="0" err="1"/>
              <a:t>karakteristi</a:t>
            </a:r>
            <a:r>
              <a:rPr lang="sr-Latn-RS" dirty="0"/>
              <a:t>čni izazovi medicinskih snimaka</a:t>
            </a:r>
            <a:endParaRPr lang="en-GB" dirty="0"/>
          </a:p>
          <a:p>
            <a:r>
              <a:rPr lang="sr-Latn-RS" dirty="0"/>
              <a:t>Detekcija i klasifikacija</a:t>
            </a:r>
          </a:p>
          <a:p>
            <a:r>
              <a:rPr lang="en-GB" dirty="0"/>
              <a:t>S</a:t>
            </a:r>
            <a:r>
              <a:rPr lang="sr-Latn-CS" dirty="0"/>
              <a:t>egmentacija i modelovanje anatomije</a:t>
            </a:r>
            <a:endParaRPr lang="en-GB" dirty="0"/>
          </a:p>
          <a:p>
            <a:r>
              <a:rPr lang="en-GB" dirty="0"/>
              <a:t>M</a:t>
            </a:r>
            <a:r>
              <a:rPr lang="sr-Latn-CS" dirty="0"/>
              <a:t>edicinski snimci u grupama</a:t>
            </a:r>
            <a:endParaRPr lang="en-GB" dirty="0"/>
          </a:p>
          <a:p>
            <a:r>
              <a:rPr lang="en-GB" dirty="0"/>
              <a:t>A</a:t>
            </a:r>
            <a:r>
              <a:rPr lang="sr-Latn-CS" dirty="0"/>
              <a:t>naliza velikih količina </a:t>
            </a:r>
            <a:r>
              <a:rPr lang="sr-Latn-RS" dirty="0"/>
              <a:t>medicinskih snimaka</a:t>
            </a:r>
            <a:r>
              <a:rPr lang="sr-Latn-CS" dirty="0"/>
              <a:t> </a:t>
            </a:r>
            <a:endParaRPr lang="en-GB" dirty="0"/>
          </a:p>
          <a:p>
            <a:r>
              <a:rPr lang="sr-Latn-RS" dirty="0"/>
              <a:t>K</a:t>
            </a:r>
            <a:r>
              <a:rPr lang="sr-Latn-CS" dirty="0"/>
              <a:t>oncept prostorne i strukturne korespodencije</a:t>
            </a:r>
            <a:endParaRPr lang="en-GB" dirty="0"/>
          </a:p>
          <a:p>
            <a:r>
              <a:rPr lang="sr-Latn-RS" dirty="0"/>
              <a:t>Uvod u registraciju medicinskih snimaka</a:t>
            </a:r>
            <a:endParaRPr lang="en-GB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altLang="en-US" dirty="0"/>
              <a:t>Aktivni model pojave anatomije</a:t>
            </a:r>
            <a:endParaRPr lang="en-GB" altLang="en-US" dirty="0"/>
          </a:p>
        </p:txBody>
      </p:sp>
      <p:pic>
        <p:nvPicPr>
          <p:cNvPr id="107532" name="auto_brain_c1.avi">
            <a:hlinkClick r:id="" action="ppaction://media"/>
          </p:cNvPr>
          <p:cNvPicPr>
            <a:picLocks noGrp="1" noChangeAspect="1" noChangeArrowheads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1549400"/>
            <a:ext cx="4038600" cy="4084638"/>
          </a:xfrm>
        </p:spPr>
      </p:pic>
      <p:pic>
        <p:nvPicPr>
          <p:cNvPr id="107534" name="auto_brain_c2.avi">
            <a:hlinkClick r:id="" action="ppaction://media"/>
          </p:cNvPr>
          <p:cNvPicPr>
            <a:picLocks noGrp="1" noChangeAspect="1" noChangeArrowheads="1"/>
          </p:cNvPicPr>
          <p:nvPr>
            <p:ph sz="quarter" idx="2"/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4716016" y="1556792"/>
            <a:ext cx="4151141" cy="4104456"/>
          </a:xfrm>
        </p:spPr>
      </p:pic>
      <p:sp>
        <p:nvSpPr>
          <p:cNvPr id="3481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028950" y="6453336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F74FB63-06C2-12EB-B3A4-39ACF0CF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GB" altLang="en-US" sz="120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7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" fill="hold"/>
                                        <p:tgtEl>
                                          <p:spTgt spid="1075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67" fill="hold"/>
                                        <p:tgtEl>
                                          <p:spTgt spid="1075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75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75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2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753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75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075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53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ain_grid_m1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6096" y="3165475"/>
            <a:ext cx="1219200" cy="1524000"/>
          </a:xfrm>
          <a:prstGeom prst="rect">
            <a:avLst/>
          </a:prstGeom>
        </p:spPr>
      </p:pic>
      <p:pic>
        <p:nvPicPr>
          <p:cNvPr id="22" name="auto_brain_c1.avi">
            <a:hlinkClick r:id="" action="ppaction://media"/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08699" y="3204867"/>
            <a:ext cx="1428927" cy="1445216"/>
          </a:xfrm>
          <a:prstGeom prst="rect">
            <a:avLst/>
          </a:prstGeom>
        </p:spPr>
      </p:pic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</a:t>
            </a:r>
            <a:r>
              <a:rPr lang="sr-Latn-RS" dirty="0"/>
              <a:t>sko građenje modela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1"/>
            <a:ext cx="8248650" cy="946944"/>
          </a:xfrm>
        </p:spPr>
        <p:txBody>
          <a:bodyPr/>
          <a:lstStyle/>
          <a:p>
            <a:r>
              <a:rPr lang="sr-Latn-RS" dirty="0"/>
              <a:t>Iz skupova reprezentativnih snimaka</a:t>
            </a:r>
            <a:endParaRPr lang="en-US" dirty="0"/>
          </a:p>
          <a:p>
            <a:pPr>
              <a:buFontTx/>
              <a:buNone/>
            </a:pPr>
            <a:endParaRPr lang="en-US" dirty="0"/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2849562" y="5583563"/>
            <a:ext cx="692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sz="4000" b="1" dirty="0">
                <a:latin typeface="Times New Roman" pitchFamily="18" charset="0"/>
              </a:rPr>
              <a:t>…</a:t>
            </a:r>
          </a:p>
        </p:txBody>
      </p:sp>
      <p:sp>
        <p:nvSpPr>
          <p:cNvPr id="6153" name="AutoShape 9"/>
          <p:cNvSpPr>
            <a:spLocks noChangeArrowheads="1"/>
          </p:cNvSpPr>
          <p:nvPr/>
        </p:nvSpPr>
        <p:spPr bwMode="auto">
          <a:xfrm>
            <a:off x="3470275" y="3773488"/>
            <a:ext cx="1169988" cy="409575"/>
          </a:xfrm>
          <a:prstGeom prst="rightArrow">
            <a:avLst>
              <a:gd name="adj1" fmla="val 50000"/>
              <a:gd name="adj2" fmla="val 71415"/>
            </a:avLst>
          </a:prstGeom>
          <a:solidFill>
            <a:srgbClr val="00FF00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55" name="Oval 11"/>
          <p:cNvSpPr>
            <a:spLocks noChangeArrowheads="1"/>
          </p:cNvSpPr>
          <p:nvPr/>
        </p:nvSpPr>
        <p:spPr bwMode="auto">
          <a:xfrm>
            <a:off x="5126038" y="2957513"/>
            <a:ext cx="3554412" cy="1939925"/>
          </a:xfrm>
          <a:prstGeom prst="ellipse">
            <a:avLst/>
          </a:prstGeom>
          <a:noFill/>
          <a:ln w="25400" cap="sq">
            <a:solidFill>
              <a:srgbClr val="8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6543675" y="4946650"/>
            <a:ext cx="979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sz="2400">
                <a:latin typeface="Times New Roman" pitchFamily="18" charset="0"/>
              </a:rPr>
              <a:t>Model</a:t>
            </a:r>
          </a:p>
        </p:txBody>
      </p:sp>
      <p:pic>
        <p:nvPicPr>
          <p:cNvPr id="14" name="Picture 4" descr="image700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04864"/>
            <a:ext cx="1205707" cy="12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image000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75422"/>
            <a:ext cx="1205707" cy="12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image100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026" y="3790795"/>
            <a:ext cx="1205707" cy="12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 descr="image200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188822"/>
            <a:ext cx="1205707" cy="12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300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826538"/>
            <a:ext cx="1205706" cy="12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" descr="image400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76" y="2547144"/>
            <a:ext cx="1205707" cy="12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0" descr="image500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62" y="2204864"/>
            <a:ext cx="1205707" cy="12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image600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56" y="4996501"/>
            <a:ext cx="1205706" cy="120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84E689A-AF40-D81F-DC0E-C27CCCD6C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GB" altLang="en-US" sz="120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07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7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video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altLang="en-US" dirty="0"/>
              <a:t>Klasičan pristup a</a:t>
            </a:r>
            <a:r>
              <a:rPr lang="en-GB" altLang="en-US" dirty="0" err="1"/>
              <a:t>naliz</a:t>
            </a:r>
            <a:r>
              <a:rPr lang="sr-Latn-RS" altLang="en-US" dirty="0"/>
              <a:t>u</a:t>
            </a:r>
            <a:r>
              <a:rPr lang="en-GB" altLang="en-US" dirty="0"/>
              <a:t> </a:t>
            </a:r>
            <a:r>
              <a:rPr lang="en-GB" altLang="en-US" dirty="0" err="1"/>
              <a:t>medicinske</a:t>
            </a:r>
            <a:r>
              <a:rPr lang="en-GB" altLang="en-US" dirty="0"/>
              <a:t> </a:t>
            </a:r>
            <a:r>
              <a:rPr lang="en-GB" altLang="en-US" dirty="0" err="1"/>
              <a:t>slike</a:t>
            </a:r>
            <a:endParaRPr lang="en-GB" altLang="en-US" dirty="0"/>
          </a:p>
        </p:txBody>
      </p:sp>
      <p:pic>
        <p:nvPicPr>
          <p:cNvPr id="21512" name="Picture 7" descr="1565_norm_ana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7800" y="3968105"/>
            <a:ext cx="1049338" cy="155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1546225" y="4257030"/>
            <a:ext cx="2017713" cy="10080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1800" dirty="0"/>
              <a:t>Transformacija u</a:t>
            </a:r>
            <a:endParaRPr lang="en-GB" altLang="en-US" sz="18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1800" dirty="0"/>
              <a:t>drugi domen</a:t>
            </a:r>
            <a:endParaRPr lang="en-GB" altLang="en-US" sz="1800" dirty="0"/>
          </a:p>
        </p:txBody>
      </p:sp>
      <p:sp>
        <p:nvSpPr>
          <p:cNvPr id="21509" name="Rectangle 4"/>
          <p:cNvSpPr>
            <a:spLocks noChangeArrowheads="1"/>
          </p:cNvSpPr>
          <p:nvPr/>
        </p:nvSpPr>
        <p:spPr bwMode="auto">
          <a:xfrm>
            <a:off x="3994150" y="2817168"/>
            <a:ext cx="2017713" cy="10080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1800" dirty="0"/>
              <a:t>Pravljenje</a:t>
            </a:r>
            <a:endParaRPr lang="en-GB" altLang="en-US" sz="18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 err="1"/>
              <a:t>hypot</a:t>
            </a:r>
            <a:r>
              <a:rPr lang="sr-Latn-RS" altLang="en-US" sz="1800" dirty="0"/>
              <a:t>eze</a:t>
            </a:r>
            <a:endParaRPr lang="en-GB" altLang="en-US" sz="18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800" dirty="0"/>
              <a:t>p</a:t>
            </a:r>
            <a:r>
              <a:rPr lang="sr-Latn-CS" altLang="en-US" sz="1800" baseline="-25000" dirty="0"/>
              <a:t>test</a:t>
            </a:r>
            <a:endParaRPr lang="en-GB" altLang="en-US" sz="1800" baseline="-25000" dirty="0"/>
          </a:p>
        </p:txBody>
      </p:sp>
      <p:sp>
        <p:nvSpPr>
          <p:cNvPr id="21510" name="Rectangle 5"/>
          <p:cNvSpPr>
            <a:spLocks noChangeArrowheads="1"/>
          </p:cNvSpPr>
          <p:nvPr/>
        </p:nvSpPr>
        <p:spPr bwMode="auto">
          <a:xfrm>
            <a:off x="6442075" y="4257030"/>
            <a:ext cx="2017713" cy="10080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1800" dirty="0"/>
              <a:t>Merenje razlika</a:t>
            </a:r>
            <a:endParaRPr lang="sr-Latn-CS" altLang="en-US" sz="18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800" dirty="0"/>
              <a:t>(</a:t>
            </a:r>
            <a:r>
              <a:rPr lang="sr-Latn-RS" altLang="en-US" sz="1800" dirty="0"/>
              <a:t>obj.</a:t>
            </a:r>
            <a:r>
              <a:rPr lang="en-GB" altLang="en-US" sz="1800" dirty="0"/>
              <a:t> fun</a:t>
            </a:r>
            <a:r>
              <a:rPr lang="sr-Latn-RS" altLang="en-US" sz="1800" dirty="0"/>
              <a:t>k</a:t>
            </a:r>
            <a:r>
              <a:rPr lang="en-GB" altLang="en-US" sz="1800" dirty="0" err="1"/>
              <a:t>cti</a:t>
            </a:r>
            <a:r>
              <a:rPr lang="sr-Latn-RS" altLang="en-US" sz="1800" dirty="0"/>
              <a:t>ja</a:t>
            </a:r>
            <a:r>
              <a:rPr lang="sr-Latn-CS" altLang="en-US" sz="1800" dirty="0"/>
              <a:t>)</a:t>
            </a:r>
            <a:endParaRPr lang="en-GB" altLang="en-US" sz="1800" dirty="0"/>
          </a:p>
        </p:txBody>
      </p:sp>
      <p:sp>
        <p:nvSpPr>
          <p:cNvPr id="21511" name="Rectangle 6"/>
          <p:cNvSpPr>
            <a:spLocks noChangeArrowheads="1"/>
          </p:cNvSpPr>
          <p:nvPr/>
        </p:nvSpPr>
        <p:spPr bwMode="auto">
          <a:xfrm>
            <a:off x="3994150" y="4257030"/>
            <a:ext cx="2017713" cy="10080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1800" dirty="0"/>
              <a:t>Primena na</a:t>
            </a:r>
            <a:endParaRPr lang="en-GB" altLang="en-US" sz="18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1800" dirty="0"/>
              <a:t>test snimak</a:t>
            </a:r>
            <a:endParaRPr lang="sr-Latn-CS" altLang="en-US" sz="1800" dirty="0"/>
          </a:p>
        </p:txBody>
      </p:sp>
      <p:sp>
        <p:nvSpPr>
          <p:cNvPr id="21513" name="Rectangle 8"/>
          <p:cNvSpPr>
            <a:spLocks noChangeArrowheads="1"/>
          </p:cNvSpPr>
          <p:nvPr/>
        </p:nvSpPr>
        <p:spPr bwMode="auto">
          <a:xfrm>
            <a:off x="1619250" y="1737668"/>
            <a:ext cx="2017713" cy="1008062"/>
          </a:xfrm>
          <a:prstGeom prst="rect">
            <a:avLst/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1800" dirty="0"/>
              <a:t>Obuka modela</a:t>
            </a:r>
            <a:endParaRPr lang="sr-Latn-CS" altLang="en-US" sz="1800" dirty="0"/>
          </a:p>
        </p:txBody>
      </p:sp>
      <p:sp>
        <p:nvSpPr>
          <p:cNvPr id="21514" name="Rectangle 9"/>
          <p:cNvSpPr>
            <a:spLocks noChangeArrowheads="1"/>
          </p:cNvSpPr>
          <p:nvPr/>
        </p:nvSpPr>
        <p:spPr bwMode="auto">
          <a:xfrm>
            <a:off x="6442075" y="2817168"/>
            <a:ext cx="2017713" cy="100806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1800" dirty="0"/>
              <a:t>Minimizacija</a:t>
            </a:r>
            <a:endParaRPr lang="sr-Latn-CS" altLang="en-US" sz="18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1800" dirty="0"/>
              <a:t>razlike</a:t>
            </a:r>
            <a:endParaRPr lang="en-GB" altLang="en-US" sz="1800" dirty="0"/>
          </a:p>
        </p:txBody>
      </p:sp>
      <p:sp>
        <p:nvSpPr>
          <p:cNvPr id="21515" name="Line 10"/>
          <p:cNvSpPr>
            <a:spLocks noChangeShapeType="1"/>
          </p:cNvSpPr>
          <p:nvPr/>
        </p:nvSpPr>
        <p:spPr bwMode="auto">
          <a:xfrm>
            <a:off x="1185863" y="4761855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16" name="Line 11"/>
          <p:cNvSpPr>
            <a:spLocks noChangeShapeType="1"/>
          </p:cNvSpPr>
          <p:nvPr/>
        </p:nvSpPr>
        <p:spPr bwMode="auto">
          <a:xfrm>
            <a:off x="3562350" y="4761855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17" name="Line 12"/>
          <p:cNvSpPr>
            <a:spLocks noChangeShapeType="1"/>
          </p:cNvSpPr>
          <p:nvPr/>
        </p:nvSpPr>
        <p:spPr bwMode="auto">
          <a:xfrm>
            <a:off x="6011863" y="4761855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18" name="Line 13"/>
          <p:cNvSpPr>
            <a:spLocks noChangeShapeType="1"/>
          </p:cNvSpPr>
          <p:nvPr/>
        </p:nvSpPr>
        <p:spPr bwMode="auto">
          <a:xfrm flipH="1">
            <a:off x="6011863" y="3320405"/>
            <a:ext cx="431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19" name="Line 14"/>
          <p:cNvSpPr>
            <a:spLocks noChangeShapeType="1"/>
          </p:cNvSpPr>
          <p:nvPr/>
        </p:nvSpPr>
        <p:spPr bwMode="auto">
          <a:xfrm>
            <a:off x="5002213" y="382523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20" name="Line 15"/>
          <p:cNvSpPr>
            <a:spLocks noChangeShapeType="1"/>
          </p:cNvSpPr>
          <p:nvPr/>
        </p:nvSpPr>
        <p:spPr bwMode="auto">
          <a:xfrm flipV="1">
            <a:off x="7451725" y="382523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21" name="Line 16"/>
          <p:cNvSpPr>
            <a:spLocks noChangeShapeType="1"/>
          </p:cNvSpPr>
          <p:nvPr/>
        </p:nvSpPr>
        <p:spPr bwMode="auto">
          <a:xfrm>
            <a:off x="7451725" y="5265093"/>
            <a:ext cx="0" cy="3603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22" name="Line 17"/>
          <p:cNvSpPr>
            <a:spLocks noChangeShapeType="1"/>
          </p:cNvSpPr>
          <p:nvPr/>
        </p:nvSpPr>
        <p:spPr bwMode="auto">
          <a:xfrm>
            <a:off x="5002213" y="2240905"/>
            <a:ext cx="0" cy="5762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23" name="Line 18"/>
          <p:cNvSpPr>
            <a:spLocks noChangeShapeType="1"/>
          </p:cNvSpPr>
          <p:nvPr/>
        </p:nvSpPr>
        <p:spPr bwMode="auto">
          <a:xfrm flipH="1">
            <a:off x="3635375" y="2240905"/>
            <a:ext cx="13668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24" name="Line 19"/>
          <p:cNvSpPr>
            <a:spLocks noChangeShapeType="1"/>
          </p:cNvSpPr>
          <p:nvPr/>
        </p:nvSpPr>
        <p:spPr bwMode="auto">
          <a:xfrm>
            <a:off x="1114425" y="2790180"/>
            <a:ext cx="190500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25" name="Picture 20" descr="1652_norm_a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521768"/>
            <a:ext cx="971550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6" name="Picture 21" descr="1602_norm_a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664643"/>
            <a:ext cx="971550" cy="133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7" name="Picture 22" descr="1606_norm_an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809105"/>
            <a:ext cx="971550" cy="133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8" name="Line 23"/>
          <p:cNvSpPr>
            <a:spLocks noChangeShapeType="1"/>
          </p:cNvSpPr>
          <p:nvPr/>
        </p:nvSpPr>
        <p:spPr bwMode="auto">
          <a:xfrm>
            <a:off x="1258888" y="2312343"/>
            <a:ext cx="360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29" name="Picture 24" descr="rgb_seg_ex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5589240"/>
            <a:ext cx="712788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30" name="Picture 25" descr="IP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961630"/>
            <a:ext cx="14398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31" name="Picture 26" descr="caud_IDMs_test_hist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409555"/>
            <a:ext cx="1665065" cy="1246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32" name="Line 27"/>
          <p:cNvSpPr>
            <a:spLocks noChangeShapeType="1"/>
          </p:cNvSpPr>
          <p:nvPr/>
        </p:nvSpPr>
        <p:spPr bwMode="auto">
          <a:xfrm flipV="1">
            <a:off x="3636963" y="4761855"/>
            <a:ext cx="142875" cy="719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33" name="Line 28"/>
          <p:cNvSpPr>
            <a:spLocks noChangeShapeType="1"/>
          </p:cNvSpPr>
          <p:nvPr/>
        </p:nvSpPr>
        <p:spPr bwMode="auto">
          <a:xfrm>
            <a:off x="3779838" y="3896668"/>
            <a:ext cx="1223962" cy="144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34" name="Text Box 29"/>
          <p:cNvSpPr txBox="1">
            <a:spLocks noChangeArrowheads="1"/>
          </p:cNvSpPr>
          <p:nvPr/>
        </p:nvSpPr>
        <p:spPr bwMode="auto">
          <a:xfrm>
            <a:off x="7596188" y="3825230"/>
            <a:ext cx="12239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1800"/>
              <a:t>d = 0.863</a:t>
            </a:r>
            <a:endParaRPr lang="en-GB" altLang="en-US" sz="1800"/>
          </a:p>
        </p:txBody>
      </p:sp>
      <p:sp>
        <p:nvSpPr>
          <p:cNvPr id="21535" name="Text Box 30"/>
          <p:cNvSpPr txBox="1">
            <a:spLocks noChangeArrowheads="1"/>
          </p:cNvSpPr>
          <p:nvPr/>
        </p:nvSpPr>
        <p:spPr bwMode="auto">
          <a:xfrm>
            <a:off x="4067175" y="1809105"/>
            <a:ext cx="3249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1800" dirty="0"/>
              <a:t>Parametrisani model</a:t>
            </a:r>
            <a:r>
              <a:rPr lang="sr-Latn-CS" altLang="en-US" sz="1800" dirty="0"/>
              <a:t>, p(</a:t>
            </a:r>
            <a:r>
              <a:rPr lang="sr-Latn-CS" altLang="en-US" sz="1800" u="sng" dirty="0"/>
              <a:t>r</a:t>
            </a:r>
            <a:r>
              <a:rPr lang="sr-Latn-CS" altLang="en-US" sz="1800" dirty="0"/>
              <a:t>)</a:t>
            </a:r>
            <a:endParaRPr lang="en-GB" altLang="en-US" sz="1800" dirty="0"/>
          </a:p>
        </p:txBody>
      </p:sp>
      <p:sp>
        <p:nvSpPr>
          <p:cNvPr id="21536" name="Text Box 31"/>
          <p:cNvSpPr txBox="1">
            <a:spLocks noChangeArrowheads="1"/>
          </p:cNvSpPr>
          <p:nvPr/>
        </p:nvSpPr>
        <p:spPr bwMode="auto">
          <a:xfrm>
            <a:off x="6084888" y="2385368"/>
            <a:ext cx="12239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1800"/>
              <a:t>δ</a:t>
            </a:r>
            <a:r>
              <a:rPr lang="sr-Latn-CS" altLang="en-US" sz="1800"/>
              <a:t>r</a:t>
            </a:r>
            <a:endParaRPr lang="en-GB" altLang="en-US" sz="1800"/>
          </a:p>
        </p:txBody>
      </p:sp>
      <p:sp>
        <p:nvSpPr>
          <p:cNvPr id="21537" name="Line 32"/>
          <p:cNvSpPr>
            <a:spLocks noChangeShapeType="1"/>
          </p:cNvSpPr>
          <p:nvPr/>
        </p:nvSpPr>
        <p:spPr bwMode="auto">
          <a:xfrm flipH="1">
            <a:off x="6227763" y="2745730"/>
            <a:ext cx="73025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38" name="Picture 33" descr="Brain_qualitative_result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5625455"/>
            <a:ext cx="2284412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39" name="Line 34"/>
          <p:cNvSpPr>
            <a:spLocks noChangeShapeType="1"/>
          </p:cNvSpPr>
          <p:nvPr/>
        </p:nvSpPr>
        <p:spPr bwMode="auto">
          <a:xfrm flipV="1">
            <a:off x="6011863" y="4761855"/>
            <a:ext cx="215900" cy="86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0" y="1484784"/>
            <a:ext cx="3860801" cy="183641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591632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3" name="Text Box 30">
            <a:extLst>
              <a:ext uri="{FF2B5EF4-FFF2-40B4-BE49-F238E27FC236}">
                <a16:creationId xmlns:a16="http://schemas.microsoft.com/office/drawing/2014/main" id="{EFF853F0-2760-0A0F-B3E4-ACD5F7B35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1" y="5530760"/>
            <a:ext cx="3249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1800" dirty="0"/>
              <a:t>Test snimak </a:t>
            </a:r>
            <a:r>
              <a:rPr lang="sr-Latn-CS" altLang="en-US" sz="1800" dirty="0"/>
              <a:t>p(</a:t>
            </a:r>
            <a:r>
              <a:rPr lang="sr-Latn-CS" altLang="en-US" sz="1800" u="sng" dirty="0"/>
              <a:t>r</a:t>
            </a:r>
            <a:r>
              <a:rPr lang="sr-Latn-CS" altLang="en-US" sz="1800" dirty="0"/>
              <a:t>) = ?</a:t>
            </a:r>
            <a:endParaRPr lang="en-GB" altLang="en-US" sz="18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C76563B-8AEA-049C-8174-76B8D6A89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GB" altLang="en-US" sz="120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01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EB16-FF8F-99F4-9A93-A41C69723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Danas je sve to obično u jednom modelu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BB0E6-F4C0-DF0C-9D2A-5A870CB2D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D78888-29B7-E88C-3428-441A56D96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79497"/>
            <a:ext cx="7530032" cy="3336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D3D4A0-96D1-8D19-C354-A01C0D944E88}"/>
              </a:ext>
            </a:extLst>
          </p:cNvPr>
          <p:cNvSpPr txBox="1"/>
          <p:nvPr/>
        </p:nvSpPr>
        <p:spPr>
          <a:xfrm>
            <a:off x="763746" y="1932438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Vizuelni model pojave anatomije</a:t>
            </a:r>
            <a:endParaRPr lang="en-GB" dirty="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29AE4D9-7509-0F76-8CFB-E71847232140}"/>
              </a:ext>
            </a:extLst>
          </p:cNvPr>
          <p:cNvSpPr/>
          <p:nvPr/>
        </p:nvSpPr>
        <p:spPr>
          <a:xfrm rot="5400000">
            <a:off x="2811327" y="416670"/>
            <a:ext cx="369333" cy="4176464"/>
          </a:xfrm>
          <a:prstGeom prst="leftBrace">
            <a:avLst>
              <a:gd name="adj1" fmla="val 8333"/>
              <a:gd name="adj2" fmla="val 4975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E885B9E-4089-8643-B8D0-4FC0CDEF92B8}"/>
              </a:ext>
            </a:extLst>
          </p:cNvPr>
          <p:cNvCxnSpPr>
            <a:cxnSpLocks/>
          </p:cNvCxnSpPr>
          <p:nvPr/>
        </p:nvCxnSpPr>
        <p:spPr>
          <a:xfrm>
            <a:off x="6092338" y="2679497"/>
            <a:ext cx="216024" cy="10160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FBD509F-74CA-F643-9B95-0408550D22E0}"/>
              </a:ext>
            </a:extLst>
          </p:cNvPr>
          <p:cNvSpPr txBox="1"/>
          <p:nvPr/>
        </p:nvSpPr>
        <p:spPr>
          <a:xfrm>
            <a:off x="5189305" y="1717951"/>
            <a:ext cx="26274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Mali broj parametara koji predstavlja ogromnu količinu podataka - sliku</a:t>
            </a:r>
            <a:endParaRPr lang="en-GB" dirty="0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B9438A1D-E745-C301-306A-1B116F022EAB}"/>
              </a:ext>
            </a:extLst>
          </p:cNvPr>
          <p:cNvSpPr/>
          <p:nvPr/>
        </p:nvSpPr>
        <p:spPr>
          <a:xfrm rot="16200000">
            <a:off x="6794807" y="5417786"/>
            <a:ext cx="365759" cy="949270"/>
          </a:xfrm>
          <a:prstGeom prst="leftBrace">
            <a:avLst>
              <a:gd name="adj1" fmla="val 8333"/>
              <a:gd name="adj2" fmla="val 4975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4CE22-F9EF-6469-5245-9E54CAD2B94B}"/>
              </a:ext>
            </a:extLst>
          </p:cNvPr>
          <p:cNvSpPr txBox="1"/>
          <p:nvPr/>
        </p:nvSpPr>
        <p:spPr>
          <a:xfrm>
            <a:off x="0" y="5853785"/>
            <a:ext cx="128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Ulazni snimak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A75401-A84D-8058-B06A-17E822B543D1}"/>
              </a:ext>
            </a:extLst>
          </p:cNvPr>
          <p:cNvSpPr txBox="1"/>
          <p:nvPr/>
        </p:nvSpPr>
        <p:spPr>
          <a:xfrm>
            <a:off x="5601699" y="6075779"/>
            <a:ext cx="2412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Probabilistički model šta je normalno šta nije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4A929D0-68A9-F174-2EFE-6A41BF376EF0}"/>
              </a:ext>
            </a:extLst>
          </p:cNvPr>
          <p:cNvCxnSpPr>
            <a:cxnSpLocks/>
          </p:cNvCxnSpPr>
          <p:nvPr/>
        </p:nvCxnSpPr>
        <p:spPr>
          <a:xfrm flipV="1">
            <a:off x="7668344" y="4437112"/>
            <a:ext cx="290231" cy="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4AC6B5-53C4-237A-3592-8DAA113798DD}"/>
              </a:ext>
            </a:extLst>
          </p:cNvPr>
          <p:cNvSpPr txBox="1"/>
          <p:nvPr/>
        </p:nvSpPr>
        <p:spPr>
          <a:xfrm>
            <a:off x="7740579" y="4139292"/>
            <a:ext cx="1206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Krajnji nalaz</a:t>
            </a:r>
            <a:endParaRPr lang="en-GB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E4661E46-2D8D-83DE-576C-2A7A0098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GB" altLang="en-US" sz="120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097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7C6F6-6A44-FFBD-FA3D-13A5DA96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Varijabilnost ulaznih podataka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4849-2F48-0FEF-C415-64C2B3B8B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620171"/>
          </a:xfrm>
        </p:spPr>
        <p:txBody>
          <a:bodyPr/>
          <a:lstStyle/>
          <a:p>
            <a:r>
              <a:rPr lang="sr-Latn-RS" dirty="0"/>
              <a:t>Obično velika jer zavisi od mase praktičnih efekata: dobi/veličine/pola pacijenta, bolest, uređaja koji snima ...</a:t>
            </a:r>
          </a:p>
          <a:p>
            <a:r>
              <a:rPr lang="sr-Latn-RS" dirty="0"/>
              <a:t>Velika raznolikost slika negativno utiče na: </a:t>
            </a:r>
          </a:p>
          <a:p>
            <a:pPr lvl="1"/>
            <a:r>
              <a:rPr lang="sr-Latn-RS" dirty="0"/>
              <a:t>količinu trening podataka koji su nam potrebni</a:t>
            </a:r>
          </a:p>
          <a:p>
            <a:pPr lvl="1"/>
            <a:r>
              <a:rPr lang="sr-Latn-RS" dirty="0"/>
              <a:t>Uspešnost / Preciznost rezultata</a:t>
            </a:r>
          </a:p>
          <a:p>
            <a:pPr lvl="1"/>
            <a:r>
              <a:rPr lang="sr-Latn-RS" dirty="0"/>
              <a:t>Opštost algortma</a:t>
            </a: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47142-A94D-FAA4-946A-5B977323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54BD8-85AC-16A0-9AC7-2E51D019F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09" y="3167461"/>
            <a:ext cx="5457348" cy="3690539"/>
          </a:xfrm>
          <a:prstGeom prst="rect">
            <a:avLst/>
          </a:prstGeom>
        </p:spPr>
      </p:pic>
      <p:pic>
        <p:nvPicPr>
          <p:cNvPr id="9" name="Picture 8" descr="A x-ray of a person's chest&#10;&#10;Description automatically generated">
            <a:extLst>
              <a:ext uri="{FF2B5EF4-FFF2-40B4-BE49-F238E27FC236}">
                <a16:creationId xmlns:a16="http://schemas.microsoft.com/office/drawing/2014/main" id="{78DCB889-84B0-1B48-25F4-8A6153C6E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013176"/>
            <a:ext cx="1907877" cy="18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70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91822" cy="1325563"/>
          </a:xfrm>
        </p:spPr>
        <p:txBody>
          <a:bodyPr>
            <a:normAutofit/>
          </a:bodyPr>
          <a:lstStyle/>
          <a:p>
            <a:r>
              <a:rPr lang="sr-Latn-RS" dirty="0"/>
              <a:t>Prostorne varijacije i strukturna korespodencija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28650" y="2113657"/>
            <a:ext cx="7886700" cy="4351338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692282"/>
            <a:ext cx="3761545" cy="4678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728" y="1484784"/>
            <a:ext cx="3628274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403648" y="2636912"/>
            <a:ext cx="1872208" cy="1008112"/>
            <a:chOff x="1403648" y="2348880"/>
            <a:chExt cx="1872208" cy="1008112"/>
          </a:xfrm>
        </p:grpSpPr>
        <p:sp>
          <p:nvSpPr>
            <p:cNvPr id="9" name="Oval 8"/>
            <p:cNvSpPr/>
            <p:nvPr/>
          </p:nvSpPr>
          <p:spPr>
            <a:xfrm>
              <a:off x="3059832" y="2420888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/>
            <p:cNvSpPr/>
            <p:nvPr/>
          </p:nvSpPr>
          <p:spPr>
            <a:xfrm>
              <a:off x="2483768" y="2348880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/>
            <p:cNvSpPr/>
            <p:nvPr/>
          </p:nvSpPr>
          <p:spPr>
            <a:xfrm>
              <a:off x="1855416" y="2634000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/>
            <p:cNvSpPr/>
            <p:nvPr/>
          </p:nvSpPr>
          <p:spPr>
            <a:xfrm>
              <a:off x="1403648" y="3140968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03648" y="2636912"/>
            <a:ext cx="1872208" cy="1008112"/>
            <a:chOff x="1403648" y="2348880"/>
            <a:chExt cx="1872208" cy="1008112"/>
          </a:xfrm>
        </p:grpSpPr>
        <p:sp>
          <p:nvSpPr>
            <p:cNvPr id="17" name="Oval 16"/>
            <p:cNvSpPr/>
            <p:nvPr/>
          </p:nvSpPr>
          <p:spPr>
            <a:xfrm>
              <a:off x="3059832" y="2420888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/>
            <p:cNvSpPr/>
            <p:nvPr/>
          </p:nvSpPr>
          <p:spPr>
            <a:xfrm>
              <a:off x="2483768" y="2348880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1855416" y="2634000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/>
          </p:nvSpPr>
          <p:spPr>
            <a:xfrm>
              <a:off x="1403648" y="3140968"/>
              <a:ext cx="216024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525344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9B27D90-F5F4-4783-86F6-3FE6E9B816AE}"/>
              </a:ext>
            </a:extLst>
          </p:cNvPr>
          <p:cNvGrpSpPr/>
          <p:nvPr/>
        </p:nvGrpSpPr>
        <p:grpSpPr>
          <a:xfrm>
            <a:off x="5292080" y="2514685"/>
            <a:ext cx="1785282" cy="842307"/>
            <a:chOff x="1403648" y="2514685"/>
            <a:chExt cx="1785282" cy="84230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AEF95D3-987F-4598-9E90-4A974B4541F4}"/>
                </a:ext>
              </a:extLst>
            </p:cNvPr>
            <p:cNvSpPr/>
            <p:nvPr/>
          </p:nvSpPr>
          <p:spPr>
            <a:xfrm>
              <a:off x="2972906" y="2594092"/>
              <a:ext cx="216024" cy="216024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6DBB487-4290-4FA9-847F-579A4813C3A0}"/>
                </a:ext>
              </a:extLst>
            </p:cNvPr>
            <p:cNvSpPr/>
            <p:nvPr/>
          </p:nvSpPr>
          <p:spPr>
            <a:xfrm>
              <a:off x="2471884" y="2514685"/>
              <a:ext cx="216024" cy="216024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949CBBC-EECC-4716-B06F-5821F5F27923}"/>
                </a:ext>
              </a:extLst>
            </p:cNvPr>
            <p:cNvSpPr/>
            <p:nvPr/>
          </p:nvSpPr>
          <p:spPr>
            <a:xfrm>
              <a:off x="2035437" y="2706008"/>
              <a:ext cx="216024" cy="216024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9BAC6D1-C573-4E78-903B-4C0AC9140F6A}"/>
                </a:ext>
              </a:extLst>
            </p:cNvPr>
            <p:cNvSpPr/>
            <p:nvPr/>
          </p:nvSpPr>
          <p:spPr>
            <a:xfrm>
              <a:off x="1403648" y="3140968"/>
              <a:ext cx="216024" cy="216024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FBF9E53-9D24-7859-4C12-580AE7F4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GB" altLang="en-US" sz="120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37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7037E-7 L 0.43316 -3.7037E-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C744160-5F4B-4B21-AEB1-3906AFB0362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Registracija slika</a:t>
            </a:r>
            <a:endParaRPr lang="en-GB" altLang="en-US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44637"/>
            <a:ext cx="8147050" cy="4586287"/>
          </a:xfrm>
        </p:spPr>
        <p:txBody>
          <a:bodyPr/>
          <a:lstStyle/>
          <a:p>
            <a:pPr eaLnBrk="1" hangingPunct="1"/>
            <a:r>
              <a:rPr lang="sr-Latn-RS" altLang="en-US" dirty="0"/>
              <a:t>Utvrđivanje prostorne i strukturalne korespodencije između objekata istog tipa u dve ili više različitih slika</a:t>
            </a:r>
            <a:endParaRPr lang="en-GB" altLang="en-US" dirty="0"/>
          </a:p>
          <a:p>
            <a:pPr lvl="1" eaLnBrk="1" hangingPunct="1"/>
            <a:r>
              <a:rPr lang="sr-Latn-RS" altLang="en-US" dirty="0"/>
              <a:t>Tražimo strukturno/anatomski iste lokacije u na različitim snimcima takve anatomije</a:t>
            </a:r>
            <a:endParaRPr lang="sr-Latn-CS" altLang="en-US" dirty="0"/>
          </a:p>
        </p:txBody>
      </p:sp>
      <p:pic>
        <p:nvPicPr>
          <p:cNvPr id="4120" name="Picture 9" descr="crop_v0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5" r="11938"/>
          <a:stretch>
            <a:fillRect/>
          </a:stretch>
        </p:blipFill>
        <p:spPr bwMode="auto">
          <a:xfrm>
            <a:off x="525952" y="3257708"/>
            <a:ext cx="2383311" cy="3047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1" name="Picture 10" descr="crop_v0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4" r="8603" b="2003"/>
          <a:stretch>
            <a:fillRect/>
          </a:stretch>
        </p:blipFill>
        <p:spPr bwMode="auto">
          <a:xfrm>
            <a:off x="6220939" y="3288025"/>
            <a:ext cx="2383311" cy="2987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2" name="Picture 11" descr="crop_v0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t="8813" r="11150" b="5449"/>
          <a:stretch>
            <a:fillRect/>
          </a:stretch>
        </p:blipFill>
        <p:spPr bwMode="auto">
          <a:xfrm>
            <a:off x="3369047" y="3502468"/>
            <a:ext cx="2383311" cy="2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321887" y="4089278"/>
            <a:ext cx="718473" cy="1224085"/>
            <a:chOff x="1321887" y="4089278"/>
            <a:chExt cx="718473" cy="1224085"/>
          </a:xfrm>
        </p:grpSpPr>
        <p:sp>
          <p:nvSpPr>
            <p:cNvPr id="4105" name="Oval 13"/>
            <p:cNvSpPr>
              <a:spLocks noChangeAspect="1" noChangeArrowheads="1"/>
            </p:cNvSpPr>
            <p:nvPr/>
          </p:nvSpPr>
          <p:spPr bwMode="auto">
            <a:xfrm>
              <a:off x="1684707" y="4545013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08" name="Oval 16"/>
            <p:cNvSpPr>
              <a:spLocks noChangeAspect="1" noChangeArrowheads="1"/>
            </p:cNvSpPr>
            <p:nvPr/>
          </p:nvSpPr>
          <p:spPr bwMode="auto">
            <a:xfrm>
              <a:off x="1683797" y="5075238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1" name="Oval 19"/>
            <p:cNvSpPr>
              <a:spLocks noChangeAspect="1" noChangeArrowheads="1"/>
            </p:cNvSpPr>
            <p:nvPr/>
          </p:nvSpPr>
          <p:spPr bwMode="auto">
            <a:xfrm>
              <a:off x="1321887" y="5205413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4" name="Oval 22"/>
            <p:cNvSpPr>
              <a:spLocks noChangeAspect="1" noChangeArrowheads="1"/>
            </p:cNvSpPr>
            <p:nvPr/>
          </p:nvSpPr>
          <p:spPr bwMode="auto">
            <a:xfrm>
              <a:off x="1683797" y="4764088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7" name="Oval 25"/>
            <p:cNvSpPr>
              <a:spLocks noChangeAspect="1" noChangeArrowheads="1"/>
            </p:cNvSpPr>
            <p:nvPr/>
          </p:nvSpPr>
          <p:spPr bwMode="auto">
            <a:xfrm>
              <a:off x="1932410" y="4089278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96506" y="4178457"/>
            <a:ext cx="3408278" cy="1044663"/>
            <a:chOff x="4196506" y="4178457"/>
            <a:chExt cx="3408278" cy="1044663"/>
          </a:xfrm>
        </p:grpSpPr>
        <p:sp>
          <p:nvSpPr>
            <p:cNvPr id="4106" name="Oval 14"/>
            <p:cNvSpPr>
              <a:spLocks noChangeAspect="1" noChangeArrowheads="1"/>
            </p:cNvSpPr>
            <p:nvPr/>
          </p:nvSpPr>
          <p:spPr bwMode="auto">
            <a:xfrm>
              <a:off x="4518025" y="4606926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07" name="Oval 15"/>
            <p:cNvSpPr>
              <a:spLocks noChangeAspect="1" noChangeArrowheads="1"/>
            </p:cNvSpPr>
            <p:nvPr/>
          </p:nvSpPr>
          <p:spPr bwMode="auto">
            <a:xfrm>
              <a:off x="7299764" y="4648079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09" name="Oval 17"/>
            <p:cNvSpPr>
              <a:spLocks noChangeAspect="1" noChangeArrowheads="1"/>
            </p:cNvSpPr>
            <p:nvPr/>
          </p:nvSpPr>
          <p:spPr bwMode="auto">
            <a:xfrm>
              <a:off x="4520015" y="5114071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0" name="Oval 18"/>
            <p:cNvSpPr>
              <a:spLocks noChangeAspect="1" noChangeArrowheads="1"/>
            </p:cNvSpPr>
            <p:nvPr/>
          </p:nvSpPr>
          <p:spPr bwMode="auto">
            <a:xfrm>
              <a:off x="7299764" y="5075238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2" name="Oval 20"/>
            <p:cNvSpPr>
              <a:spLocks noChangeAspect="1" noChangeArrowheads="1"/>
            </p:cNvSpPr>
            <p:nvPr/>
          </p:nvSpPr>
          <p:spPr bwMode="auto">
            <a:xfrm>
              <a:off x="4196506" y="5115170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3" name="Oval 21"/>
            <p:cNvSpPr>
              <a:spLocks noChangeAspect="1" noChangeArrowheads="1"/>
            </p:cNvSpPr>
            <p:nvPr/>
          </p:nvSpPr>
          <p:spPr bwMode="auto">
            <a:xfrm>
              <a:off x="7031380" y="5089282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00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5" name="Oval 23"/>
            <p:cNvSpPr>
              <a:spLocks noChangeAspect="1" noChangeArrowheads="1"/>
            </p:cNvSpPr>
            <p:nvPr/>
          </p:nvSpPr>
          <p:spPr bwMode="auto">
            <a:xfrm>
              <a:off x="4533193" y="4756151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6" name="Oval 24"/>
            <p:cNvSpPr>
              <a:spLocks noChangeAspect="1" noChangeArrowheads="1"/>
            </p:cNvSpPr>
            <p:nvPr/>
          </p:nvSpPr>
          <p:spPr bwMode="auto">
            <a:xfrm>
              <a:off x="7299764" y="4787213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8" name="Oval 26"/>
            <p:cNvSpPr>
              <a:spLocks noChangeAspect="1" noChangeArrowheads="1"/>
            </p:cNvSpPr>
            <p:nvPr/>
          </p:nvSpPr>
          <p:spPr bwMode="auto">
            <a:xfrm>
              <a:off x="4714630" y="4193237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4119" name="Oval 27"/>
            <p:cNvSpPr>
              <a:spLocks noChangeAspect="1" noChangeArrowheads="1"/>
            </p:cNvSpPr>
            <p:nvPr/>
          </p:nvSpPr>
          <p:spPr bwMode="auto">
            <a:xfrm>
              <a:off x="7496834" y="4178457"/>
              <a:ext cx="107950" cy="107950"/>
            </a:xfrm>
            <a:prstGeom prst="ellipse">
              <a:avLst/>
            </a:prstGeom>
            <a:noFill/>
            <a:ln w="19050" algn="ctr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</p:grpSp>
      <p:sp>
        <p:nvSpPr>
          <p:cNvPr id="27" name="Footer Placeholder 6"/>
          <p:cNvSpPr txBox="1">
            <a:spLocks/>
          </p:cNvSpPr>
          <p:nvPr/>
        </p:nvSpPr>
        <p:spPr>
          <a:xfrm>
            <a:off x="3069980" y="6519624"/>
            <a:ext cx="3505200" cy="365760"/>
          </a:xfrm>
          <a:prstGeom prst="rect">
            <a:avLst/>
          </a:prstGeom>
          <a:noFill/>
        </p:spPr>
        <p:txBody>
          <a:bodyPr vert="horz"/>
          <a:lstStyle>
            <a:defPPr>
              <a:defRPr lang="en-GB"/>
            </a:defPPr>
            <a:lvl1pPr algn="ctr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kumimoji="0"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21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C5EED65-09B6-48A8-8179-0AA32CF6008C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altLang="en-US" sz="3200" dirty="0"/>
              <a:t>Utvrđivanje korespodencija </a:t>
            </a:r>
            <a:r>
              <a:rPr lang="sr-Latn-CS" altLang="en-US" sz="3200" dirty="0"/>
              <a:t>– </a:t>
            </a:r>
            <a:r>
              <a:rPr lang="en-GB" altLang="en-US" sz="3200" dirty="0" err="1"/>
              <a:t>Registra</a:t>
            </a:r>
            <a:r>
              <a:rPr lang="sr-Latn-RS" altLang="en-US" sz="3200" dirty="0"/>
              <a:t>cija</a:t>
            </a:r>
            <a:endParaRPr lang="en-GB" altLang="en-US" sz="3200" dirty="0"/>
          </a:p>
        </p:txBody>
      </p:sp>
      <p:grpSp>
        <p:nvGrpSpPr>
          <p:cNvPr id="5125" name="Group 18"/>
          <p:cNvGrpSpPr>
            <a:grpSpLocks/>
          </p:cNvGrpSpPr>
          <p:nvPr/>
        </p:nvGrpSpPr>
        <p:grpSpPr bwMode="auto">
          <a:xfrm>
            <a:off x="601663" y="1439863"/>
            <a:ext cx="2192337" cy="4352925"/>
            <a:chOff x="288" y="771"/>
            <a:chExt cx="1275" cy="2742"/>
          </a:xfrm>
        </p:grpSpPr>
        <p:graphicFrame>
          <p:nvGraphicFramePr>
            <p:cNvPr id="5136" name="Object 19"/>
            <p:cNvGraphicFramePr>
              <a:graphicFrameLocks noChangeAspect="1"/>
            </p:cNvGraphicFramePr>
            <p:nvPr/>
          </p:nvGraphicFramePr>
          <p:xfrm>
            <a:off x="288" y="771"/>
            <a:ext cx="1275" cy="2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PhotoPaint.Image.9" r:id="rId3" imgW="252728" imgH="432707" progId="CorelPhotoPaint.Image.9">
                    <p:embed/>
                  </p:oleObj>
                </mc:Choice>
                <mc:Fallback>
                  <p:oleObj name="CorelPhotoPaint.Image.9" r:id="rId3" imgW="252728" imgH="432707" progId="CorelPhotoPaint.Image.9">
                    <p:embed/>
                    <p:pic>
                      <p:nvPicPr>
                        <p:cNvPr id="5136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771"/>
                          <a:ext cx="1275" cy="2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7" name="Text Box 20"/>
            <p:cNvSpPr txBox="1">
              <a:spLocks noChangeArrowheads="1"/>
            </p:cNvSpPr>
            <p:nvPr/>
          </p:nvSpPr>
          <p:spPr bwMode="auto">
            <a:xfrm>
              <a:off x="288" y="3067"/>
              <a:ext cx="1275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RS" altLang="en-US" sz="2000" dirty="0">
                  <a:latin typeface="+mn-lt"/>
                </a:rPr>
                <a:t>Interesantne tačke na referentnoj slici</a:t>
              </a:r>
              <a:endParaRPr lang="en-US" altLang="en-US" sz="2000" dirty="0">
                <a:latin typeface="+mn-lt"/>
              </a:endParaRPr>
            </a:p>
          </p:txBody>
        </p:sp>
      </p:grpSp>
      <p:grpSp>
        <p:nvGrpSpPr>
          <p:cNvPr id="5126" name="Group 21"/>
          <p:cNvGrpSpPr>
            <a:grpSpLocks/>
          </p:cNvGrpSpPr>
          <p:nvPr/>
        </p:nvGrpSpPr>
        <p:grpSpPr bwMode="auto">
          <a:xfrm>
            <a:off x="3235325" y="1439863"/>
            <a:ext cx="2192338" cy="4352925"/>
            <a:chOff x="1800" y="771"/>
            <a:chExt cx="1275" cy="2742"/>
          </a:xfrm>
        </p:grpSpPr>
        <p:graphicFrame>
          <p:nvGraphicFramePr>
            <p:cNvPr id="5134" name="Object 22"/>
            <p:cNvGraphicFramePr>
              <a:graphicFrameLocks noChangeAspect="1"/>
            </p:cNvGraphicFramePr>
            <p:nvPr/>
          </p:nvGraphicFramePr>
          <p:xfrm>
            <a:off x="1803" y="771"/>
            <a:ext cx="1272" cy="2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PhotoPaint.Image.9" r:id="rId5" imgW="243717" imgH="420482" progId="CorelPhotoPaint.Image.9">
                    <p:embed/>
                  </p:oleObj>
                </mc:Choice>
                <mc:Fallback>
                  <p:oleObj name="CorelPhotoPaint.Image.9" r:id="rId5" imgW="243717" imgH="420482" progId="CorelPhotoPaint.Image.9">
                    <p:embed/>
                    <p:pic>
                      <p:nvPicPr>
                        <p:cNvPr id="513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3" y="771"/>
                          <a:ext cx="1272" cy="2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35" name="Text Box 23"/>
            <p:cNvSpPr txBox="1">
              <a:spLocks noChangeArrowheads="1"/>
            </p:cNvSpPr>
            <p:nvPr/>
          </p:nvSpPr>
          <p:spPr bwMode="auto">
            <a:xfrm>
              <a:off x="1800" y="3067"/>
              <a:ext cx="1275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sr-Latn-RS" altLang="en-US" sz="2000" dirty="0">
                  <a:latin typeface="+mn-lt"/>
                </a:rPr>
                <a:t>Odgovarajuće tačke na ciljnoj slici</a:t>
              </a:r>
              <a:endParaRPr lang="en-US" altLang="en-US" sz="2000" dirty="0">
                <a:latin typeface="+mn-lt"/>
              </a:endParaRPr>
            </a:p>
          </p:txBody>
        </p:sp>
      </p:grpSp>
      <p:grpSp>
        <p:nvGrpSpPr>
          <p:cNvPr id="370715" name="Group 27"/>
          <p:cNvGrpSpPr>
            <a:grpSpLocks/>
          </p:cNvGrpSpPr>
          <p:nvPr/>
        </p:nvGrpSpPr>
        <p:grpSpPr bwMode="auto">
          <a:xfrm>
            <a:off x="1463675" y="1995488"/>
            <a:ext cx="1276350" cy="2668587"/>
            <a:chOff x="1028" y="1121"/>
            <a:chExt cx="742" cy="1681"/>
          </a:xfrm>
        </p:grpSpPr>
        <p:sp>
          <p:nvSpPr>
            <p:cNvPr id="5132" name="Freeform 28"/>
            <p:cNvSpPr>
              <a:spLocks/>
            </p:cNvSpPr>
            <p:nvPr/>
          </p:nvSpPr>
          <p:spPr bwMode="auto">
            <a:xfrm>
              <a:off x="1028" y="2080"/>
              <a:ext cx="742" cy="722"/>
            </a:xfrm>
            <a:custGeom>
              <a:avLst/>
              <a:gdLst>
                <a:gd name="T0" fmla="*/ 151 w 742"/>
                <a:gd name="T1" fmla="*/ 52 h 722"/>
                <a:gd name="T2" fmla="*/ 9 w 742"/>
                <a:gd name="T3" fmla="*/ 335 h 722"/>
                <a:gd name="T4" fmla="*/ 94 w 742"/>
                <a:gd name="T5" fmla="*/ 675 h 722"/>
                <a:gd name="T6" fmla="*/ 491 w 742"/>
                <a:gd name="T7" fmla="*/ 619 h 722"/>
                <a:gd name="T8" fmla="*/ 661 w 742"/>
                <a:gd name="T9" fmla="*/ 363 h 722"/>
                <a:gd name="T10" fmla="*/ 690 w 742"/>
                <a:gd name="T11" fmla="*/ 108 h 722"/>
                <a:gd name="T12" fmla="*/ 349 w 742"/>
                <a:gd name="T13" fmla="*/ 23 h 722"/>
                <a:gd name="T14" fmla="*/ 151 w 742"/>
                <a:gd name="T15" fmla="*/ 52 h 7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42" h="722">
                  <a:moveTo>
                    <a:pt x="151" y="52"/>
                  </a:moveTo>
                  <a:cubicBezTo>
                    <a:pt x="94" y="104"/>
                    <a:pt x="18" y="231"/>
                    <a:pt x="9" y="335"/>
                  </a:cubicBezTo>
                  <a:cubicBezTo>
                    <a:pt x="0" y="439"/>
                    <a:pt x="14" y="628"/>
                    <a:pt x="94" y="675"/>
                  </a:cubicBezTo>
                  <a:cubicBezTo>
                    <a:pt x="174" y="722"/>
                    <a:pt x="397" y="671"/>
                    <a:pt x="491" y="619"/>
                  </a:cubicBezTo>
                  <a:cubicBezTo>
                    <a:pt x="585" y="567"/>
                    <a:pt x="628" y="448"/>
                    <a:pt x="661" y="363"/>
                  </a:cubicBezTo>
                  <a:cubicBezTo>
                    <a:pt x="694" y="278"/>
                    <a:pt x="742" y="165"/>
                    <a:pt x="690" y="108"/>
                  </a:cubicBezTo>
                  <a:cubicBezTo>
                    <a:pt x="638" y="51"/>
                    <a:pt x="434" y="32"/>
                    <a:pt x="349" y="23"/>
                  </a:cubicBezTo>
                  <a:cubicBezTo>
                    <a:pt x="264" y="14"/>
                    <a:pt x="208" y="0"/>
                    <a:pt x="151" y="52"/>
                  </a:cubicBezTo>
                  <a:close/>
                </a:path>
              </a:pathLst>
            </a:custGeom>
            <a:noFill/>
            <a:ln w="762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5133" name="Freeform 29"/>
            <p:cNvSpPr>
              <a:spLocks/>
            </p:cNvSpPr>
            <p:nvPr/>
          </p:nvSpPr>
          <p:spPr bwMode="auto">
            <a:xfrm>
              <a:off x="1030" y="1121"/>
              <a:ext cx="642" cy="469"/>
            </a:xfrm>
            <a:custGeom>
              <a:avLst/>
              <a:gdLst>
                <a:gd name="T0" fmla="*/ 32 w 642"/>
                <a:gd name="T1" fmla="*/ 83 h 469"/>
                <a:gd name="T2" fmla="*/ 40 w 642"/>
                <a:gd name="T3" fmla="*/ 300 h 469"/>
                <a:gd name="T4" fmla="*/ 272 w 642"/>
                <a:gd name="T5" fmla="*/ 405 h 469"/>
                <a:gd name="T6" fmla="*/ 571 w 642"/>
                <a:gd name="T7" fmla="*/ 435 h 469"/>
                <a:gd name="T8" fmla="*/ 620 w 642"/>
                <a:gd name="T9" fmla="*/ 200 h 469"/>
                <a:gd name="T10" fmla="*/ 436 w 642"/>
                <a:gd name="T11" fmla="*/ 91 h 469"/>
                <a:gd name="T12" fmla="*/ 182 w 642"/>
                <a:gd name="T13" fmla="*/ 1 h 469"/>
                <a:gd name="T14" fmla="*/ 32 w 642"/>
                <a:gd name="T15" fmla="*/ 83 h 46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42" h="469">
                  <a:moveTo>
                    <a:pt x="32" y="83"/>
                  </a:moveTo>
                  <a:cubicBezTo>
                    <a:pt x="8" y="133"/>
                    <a:pt x="0" y="246"/>
                    <a:pt x="40" y="300"/>
                  </a:cubicBezTo>
                  <a:cubicBezTo>
                    <a:pt x="80" y="354"/>
                    <a:pt x="184" y="383"/>
                    <a:pt x="272" y="405"/>
                  </a:cubicBezTo>
                  <a:cubicBezTo>
                    <a:pt x="360" y="427"/>
                    <a:pt x="513" y="469"/>
                    <a:pt x="571" y="435"/>
                  </a:cubicBezTo>
                  <a:cubicBezTo>
                    <a:pt x="629" y="401"/>
                    <a:pt x="642" y="257"/>
                    <a:pt x="620" y="200"/>
                  </a:cubicBezTo>
                  <a:cubicBezTo>
                    <a:pt x="598" y="143"/>
                    <a:pt x="509" y="124"/>
                    <a:pt x="436" y="91"/>
                  </a:cubicBezTo>
                  <a:cubicBezTo>
                    <a:pt x="363" y="58"/>
                    <a:pt x="249" y="2"/>
                    <a:pt x="182" y="1"/>
                  </a:cubicBezTo>
                  <a:cubicBezTo>
                    <a:pt x="115" y="0"/>
                    <a:pt x="43" y="27"/>
                    <a:pt x="32" y="83"/>
                  </a:cubicBezTo>
                  <a:close/>
                </a:path>
              </a:pathLst>
            </a:custGeom>
            <a:noFill/>
            <a:ln w="7620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70718" name="Text Box 30"/>
          <p:cNvSpPr txBox="1">
            <a:spLocks noChangeArrowheads="1"/>
          </p:cNvSpPr>
          <p:nvPr/>
        </p:nvSpPr>
        <p:spPr bwMode="auto">
          <a:xfrm>
            <a:off x="5586412" y="1363883"/>
            <a:ext cx="341947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2400" dirty="0">
                <a:latin typeface="+mn-lt"/>
              </a:rPr>
              <a:t>Druge lokacije ali iste  (analogne) strukture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2400" dirty="0">
                <a:latin typeface="+mn-lt"/>
              </a:rPr>
              <a:t>Praktično se odvajamo od koordinata u slici i svodimo na unifikovani koordinatni sistem samog objekta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2400" dirty="0">
                <a:latin typeface="+mn-lt"/>
              </a:rPr>
              <a:t>Npr. 2cm od vrha lobanje</a:t>
            </a:r>
            <a:endParaRPr lang="sr-Latn-CS" altLang="en-US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dirty="0">
              <a:latin typeface="+mn-lt"/>
            </a:endParaRPr>
          </a:p>
        </p:txBody>
      </p:sp>
      <p:sp>
        <p:nvSpPr>
          <p:cNvPr id="5130" name="Freeform 33"/>
          <p:cNvSpPr>
            <a:spLocks/>
          </p:cNvSpPr>
          <p:nvPr/>
        </p:nvSpPr>
        <p:spPr bwMode="auto">
          <a:xfrm>
            <a:off x="2489200" y="4368800"/>
            <a:ext cx="1955800" cy="463550"/>
          </a:xfrm>
          <a:custGeom>
            <a:avLst/>
            <a:gdLst>
              <a:gd name="T0" fmla="*/ 0 w 1232"/>
              <a:gd name="T1" fmla="*/ 0 h 292"/>
              <a:gd name="T2" fmla="*/ 2147483647 w 1232"/>
              <a:gd name="T3" fmla="*/ 2147483647 h 292"/>
              <a:gd name="T4" fmla="*/ 2147483647 w 1232"/>
              <a:gd name="T5" fmla="*/ 2147483647 h 2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32" h="292">
                <a:moveTo>
                  <a:pt x="0" y="0"/>
                </a:moveTo>
                <a:cubicBezTo>
                  <a:pt x="213" y="142"/>
                  <a:pt x="427" y="284"/>
                  <a:pt x="632" y="288"/>
                </a:cubicBezTo>
                <a:cubicBezTo>
                  <a:pt x="837" y="292"/>
                  <a:pt x="1034" y="158"/>
                  <a:pt x="1232" y="24"/>
                </a:cubicBezTo>
              </a:path>
            </a:pathLst>
          </a:custGeom>
          <a:noFill/>
          <a:ln w="57150" cmpd="sng">
            <a:solidFill>
              <a:srgbClr val="00FF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31" name="Freeform 34"/>
          <p:cNvSpPr>
            <a:spLocks/>
          </p:cNvSpPr>
          <p:nvPr/>
        </p:nvSpPr>
        <p:spPr bwMode="auto">
          <a:xfrm flipV="1">
            <a:off x="2490788" y="1849438"/>
            <a:ext cx="1955800" cy="387350"/>
          </a:xfrm>
          <a:custGeom>
            <a:avLst/>
            <a:gdLst>
              <a:gd name="T0" fmla="*/ 0 w 1232"/>
              <a:gd name="T1" fmla="*/ 0 h 292"/>
              <a:gd name="T2" fmla="*/ 2147483647 w 1232"/>
              <a:gd name="T3" fmla="*/ 2147483647 h 292"/>
              <a:gd name="T4" fmla="*/ 2147483647 w 1232"/>
              <a:gd name="T5" fmla="*/ 2147483647 h 29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232" h="292">
                <a:moveTo>
                  <a:pt x="0" y="0"/>
                </a:moveTo>
                <a:cubicBezTo>
                  <a:pt x="213" y="142"/>
                  <a:pt x="427" y="284"/>
                  <a:pt x="632" y="288"/>
                </a:cubicBezTo>
                <a:cubicBezTo>
                  <a:pt x="837" y="292"/>
                  <a:pt x="1034" y="158"/>
                  <a:pt x="1232" y="24"/>
                </a:cubicBezTo>
              </a:path>
            </a:pathLst>
          </a:custGeom>
          <a:noFill/>
          <a:ln w="57150" cmpd="sng">
            <a:solidFill>
              <a:srgbClr val="00FF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31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07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0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0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0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718" grpId="0"/>
      <p:bldP spid="5130" grpId="0" animBg="1"/>
      <p:bldP spid="51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4A43F-CFE7-FB79-B1F2-14342C325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638"/>
            <a:ext cx="3744416" cy="1871194"/>
          </a:xfrm>
        </p:spPr>
        <p:txBody>
          <a:bodyPr/>
          <a:lstStyle/>
          <a:p>
            <a:r>
              <a:rPr lang="sr-Latn-RS" dirty="0"/>
              <a:t>Registracija smanjuje varijacije u podacima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08926-42F5-87BA-F396-466A5AC5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510" y="1988840"/>
            <a:ext cx="3237370" cy="4733270"/>
          </a:xfrm>
        </p:spPr>
        <p:txBody>
          <a:bodyPr/>
          <a:lstStyle/>
          <a:p>
            <a:r>
              <a:rPr lang="sr-Latn-RS" dirty="0"/>
              <a:t>Nađene korespodencije možemo da upotrebimo da mapiramo slike da liče jedna na drugu </a:t>
            </a:r>
          </a:p>
          <a:p>
            <a:r>
              <a:rPr lang="sr-Latn-RS" dirty="0"/>
              <a:t>I time smanjimo varijabilnost</a:t>
            </a:r>
          </a:p>
          <a:p>
            <a:r>
              <a:rPr lang="sr-Latn-RS" dirty="0"/>
              <a:t>Dokle treba ići u smanjenju različitosti?</a:t>
            </a:r>
          </a:p>
          <a:p>
            <a:r>
              <a:rPr lang="sr-Latn-RS" dirty="0"/>
              <a:t>Kruta registracija sigurno ne utiče na gubitak informacija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7C4B5-ABD8-1E5A-EE46-2AAF1599B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6" name="Picture 2" descr="http://bjr.birjournals.org/content/77/suppl_2/S140/F3.large.jpg">
            <a:extLst>
              <a:ext uri="{FF2B5EF4-FFF2-40B4-BE49-F238E27FC236}">
                <a16:creationId xmlns:a16="http://schemas.microsoft.com/office/drawing/2014/main" id="{541A8581-0D3E-313E-0B83-4E9D2341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863" y="0"/>
            <a:ext cx="5510212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8064E-685D-B483-B5D6-56CD39B87F5D}"/>
              </a:ext>
            </a:extLst>
          </p:cNvPr>
          <p:cNvSpPr txBox="1"/>
          <p:nvPr/>
        </p:nvSpPr>
        <p:spPr>
          <a:xfrm flipH="1">
            <a:off x="1276261" y="6273225"/>
            <a:ext cx="2376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sz="1600" dirty="0"/>
              <a:t>Deformabilna registracija MRI snimaka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962782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Sktrukturna ekvivalentnost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069727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dirty="0" err="1"/>
              <a:t>Registra</a:t>
            </a:r>
            <a:r>
              <a:rPr lang="sr-Latn-RS" altLang="en-US" dirty="0"/>
              <a:t>cija je moguća između slika koje prikazuju strukturno identičan prizor</a:t>
            </a:r>
            <a:endParaRPr lang="en-GB" altLang="en-US" dirty="0"/>
          </a:p>
          <a:p>
            <a:pPr lvl="1" eaLnBrk="1" hangingPunct="1"/>
            <a:r>
              <a:rPr lang="en-GB" altLang="en-US" dirty="0" err="1"/>
              <a:t>Pra</a:t>
            </a:r>
            <a:r>
              <a:rPr lang="sr-Latn-RS" altLang="en-US" dirty="0"/>
              <a:t>k</a:t>
            </a:r>
            <a:r>
              <a:rPr lang="en-GB" altLang="en-US" dirty="0" err="1"/>
              <a:t>ti</a:t>
            </a:r>
            <a:r>
              <a:rPr lang="sr-Latn-RS" altLang="en-US" dirty="0"/>
              <a:t>čno svi medicinski snimci iste anatomije (na istom modalitetu)</a:t>
            </a:r>
            <a:endParaRPr lang="en-GB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8E5877-7317-488B-89E9-ED1B1FFEE5EC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773363"/>
            <a:ext cx="8572500" cy="3429000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33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Analiza </a:t>
            </a:r>
            <a:r>
              <a:rPr lang="en-GB" dirty="0" err="1"/>
              <a:t>medicinske</a:t>
            </a:r>
            <a:r>
              <a:rPr lang="en-GB" dirty="0"/>
              <a:t> </a:t>
            </a:r>
            <a:r>
              <a:rPr lang="en-GB" dirty="0" err="1"/>
              <a:t>slike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28650" y="1484784"/>
            <a:ext cx="7886700" cy="4692179"/>
          </a:xfrm>
        </p:spPr>
        <p:txBody>
          <a:bodyPr/>
          <a:lstStyle/>
          <a:p>
            <a:r>
              <a:rPr lang="sr-Latn-RS" dirty="0"/>
              <a:t>Obično se odnosi na računarsku obradu medicinskih snimaka</a:t>
            </a:r>
            <a:endParaRPr lang="en-GB" dirty="0"/>
          </a:p>
          <a:p>
            <a:r>
              <a:rPr lang="sr-Latn-RS" dirty="0"/>
              <a:t>Krajnji cilj je</a:t>
            </a:r>
            <a:r>
              <a:rPr lang="en-GB" dirty="0"/>
              <a:t>:</a:t>
            </a:r>
          </a:p>
          <a:p>
            <a:pPr lvl="1"/>
            <a:r>
              <a:rPr lang="sr-Latn-RS" dirty="0"/>
              <a:t>Doći ili potvrditi neku dijagnostičku odluku</a:t>
            </a:r>
            <a:endParaRPr lang="en-GB" dirty="0"/>
          </a:p>
          <a:p>
            <a:pPr lvl="1"/>
            <a:r>
              <a:rPr lang="sr-Latn-RS" dirty="0"/>
              <a:t>Izmeriti napredak bolesti ili efekte terapije</a:t>
            </a:r>
            <a:endParaRPr lang="en-GB" dirty="0"/>
          </a:p>
          <a:p>
            <a:r>
              <a:rPr lang="sr-Latn-RS" dirty="0"/>
              <a:t>Obično se postiže kroz neki merljivi zamenski podatak</a:t>
            </a:r>
            <a:endParaRPr lang="en-GB" dirty="0"/>
          </a:p>
          <a:p>
            <a:pPr lvl="1"/>
            <a:r>
              <a:rPr lang="sr-Latn-RS" dirty="0"/>
              <a:t>Veličina/zapremina segmenta nekog tkiva</a:t>
            </a:r>
            <a:endParaRPr lang="en-GB" dirty="0"/>
          </a:p>
          <a:p>
            <a:pPr lvl="1"/>
            <a:r>
              <a:rPr lang="sr-Latn-RS" dirty="0"/>
              <a:t>Oblik </a:t>
            </a:r>
            <a:r>
              <a:rPr lang="en-GB" dirty="0" err="1"/>
              <a:t>anatom</a:t>
            </a:r>
            <a:r>
              <a:rPr lang="sr-Latn-RS" dirty="0"/>
              <a:t>ske strukture</a:t>
            </a:r>
            <a:endParaRPr lang="en-GB" dirty="0"/>
          </a:p>
          <a:p>
            <a:pPr lvl="1"/>
            <a:r>
              <a:rPr lang="sr-Latn-RS" dirty="0"/>
              <a:t>Promene t</a:t>
            </a:r>
            <a:r>
              <a:rPr lang="en-GB" dirty="0"/>
              <a:t>e</a:t>
            </a:r>
            <a:r>
              <a:rPr lang="sr-Latn-RS" dirty="0"/>
              <a:t>ks</a:t>
            </a:r>
            <a:r>
              <a:rPr lang="en-GB" dirty="0" err="1"/>
              <a:t>ture</a:t>
            </a:r>
            <a:r>
              <a:rPr lang="en-GB" dirty="0"/>
              <a:t> </a:t>
            </a:r>
            <a:r>
              <a:rPr lang="sr-Latn-RS" dirty="0"/>
              <a:t>ili pojave</a:t>
            </a:r>
            <a:endParaRPr lang="en-GB" dirty="0"/>
          </a:p>
          <a:p>
            <a:pPr lvl="1"/>
            <a:r>
              <a:rPr lang="en-GB" dirty="0"/>
              <a:t>…</a:t>
            </a:r>
          </a:p>
          <a:p>
            <a:pPr marL="274320" lvl="1" indent="0">
              <a:buNone/>
            </a:pPr>
            <a:endParaRPr lang="en-GB" dirty="0"/>
          </a:p>
        </p:txBody>
      </p:sp>
      <p:pic>
        <p:nvPicPr>
          <p:cNvPr id="1026" name="Picture 2" descr="Image result for medical image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573016"/>
            <a:ext cx="3725569" cy="322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905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CBA141E-32A0-4277-BBE6-03128A78BB27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3D </a:t>
            </a:r>
            <a:r>
              <a:rPr lang="en-GB" altLang="en-US" dirty="0" err="1"/>
              <a:t>Registra</a:t>
            </a:r>
            <a:r>
              <a:rPr lang="sr-Latn-RS" altLang="en-US" dirty="0"/>
              <a:t>cija</a:t>
            </a:r>
            <a:endParaRPr lang="en-GB" altLang="en-US" dirty="0"/>
          </a:p>
        </p:txBody>
      </p:sp>
      <p:pic>
        <p:nvPicPr>
          <p:cNvPr id="425990" name="register.mpg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2139413" y="143252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54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" fill="hold"/>
                                        <p:tgtEl>
                                          <p:spTgt spid="4259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2599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59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59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5990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6F36F98-5E31-42F5-80BF-84DE6F2EA502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Formulacija p</a:t>
            </a:r>
            <a:r>
              <a:rPr lang="en-GB" altLang="en-US" dirty="0" err="1"/>
              <a:t>roblem</a:t>
            </a:r>
            <a:r>
              <a:rPr lang="sr-Latn-RS" altLang="en-US" dirty="0"/>
              <a:t>a</a:t>
            </a:r>
            <a:r>
              <a:rPr lang="en-GB" altLang="en-US" dirty="0"/>
              <a:t> </a:t>
            </a:r>
            <a:r>
              <a:rPr lang="sr-Latn-RS" altLang="en-US" dirty="0"/>
              <a:t>registracije</a:t>
            </a:r>
            <a:endParaRPr lang="en-GB" altLang="en-US" dirty="0"/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Koja</a:t>
            </a:r>
            <a:r>
              <a:rPr lang="en-GB" altLang="en-US" dirty="0"/>
              <a:t> </a:t>
            </a:r>
            <a:r>
              <a:rPr lang="sr-Latn-RS" altLang="en-US" dirty="0"/>
              <a:t>prostorna</a:t>
            </a:r>
            <a:r>
              <a:rPr lang="en-GB" altLang="en-US" dirty="0"/>
              <a:t> </a:t>
            </a:r>
            <a:r>
              <a:rPr lang="en-GB" altLang="en-US" dirty="0" err="1"/>
              <a:t>transforma</a:t>
            </a:r>
            <a:r>
              <a:rPr lang="sr-Latn-RS" altLang="en-US" dirty="0"/>
              <a:t>cija </a:t>
            </a:r>
            <a:r>
              <a:rPr lang="sr-Latn-CS" altLang="en-US" sz="2800" b="1" i="1" dirty="0">
                <a:latin typeface="Times New Roman" pitchFamily="18" charset="0"/>
              </a:rPr>
              <a:t>t</a:t>
            </a:r>
            <a:r>
              <a:rPr lang="sr-Latn-CS" altLang="en-US" dirty="0"/>
              <a:t> </a:t>
            </a:r>
            <a:r>
              <a:rPr lang="sr-Latn-RS" altLang="en-US" dirty="0"/>
              <a:t>daje </a:t>
            </a:r>
            <a:r>
              <a:rPr lang="en-GB" altLang="en-US" dirty="0"/>
              <a:t>lo</a:t>
            </a:r>
            <a:r>
              <a:rPr lang="sr-Latn-RS" altLang="en-US" dirty="0"/>
              <a:t>kacije u A koje odgovaraju tačkama označenim na referentnoj slici </a:t>
            </a:r>
            <a:r>
              <a:rPr lang="en-GB" altLang="en-US" dirty="0">
                <a:latin typeface="+mj-lt"/>
              </a:rPr>
              <a:t>R</a:t>
            </a:r>
            <a:r>
              <a:rPr lang="sr-Latn-CS" altLang="en-US" dirty="0"/>
              <a:t>? </a:t>
            </a:r>
          </a:p>
          <a:p>
            <a:pPr eaLnBrk="1" hangingPunct="1"/>
            <a:r>
              <a:rPr lang="sr-Latn-RS" altLang="en-US" dirty="0"/>
              <a:t>Kako da nađemo to </a:t>
            </a:r>
            <a:r>
              <a:rPr lang="sr-Latn-CS" altLang="en-US" sz="2800" b="1" i="1" dirty="0">
                <a:latin typeface="Times New Roman" pitchFamily="18" charset="0"/>
              </a:rPr>
              <a:t>t</a:t>
            </a:r>
            <a:r>
              <a:rPr lang="sr-Latn-RS" altLang="en-US" sz="3200" b="1" i="1" dirty="0">
                <a:latin typeface="Times New Roman" pitchFamily="18" charset="0"/>
              </a:rPr>
              <a:t> </a:t>
            </a:r>
            <a:r>
              <a:rPr lang="sr-Latn-CS" altLang="en-US" dirty="0"/>
              <a:t>?</a:t>
            </a:r>
            <a:endParaRPr lang="en-GB" altLang="en-US" dirty="0"/>
          </a:p>
        </p:txBody>
      </p:sp>
      <p:pic>
        <p:nvPicPr>
          <p:cNvPr id="7174" name="Picture 6" descr="DLvsNoise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88"/>
          <a:stretch>
            <a:fillRect/>
          </a:stretch>
        </p:blipFill>
        <p:spPr bwMode="auto">
          <a:xfrm>
            <a:off x="2051050" y="3213100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AutoShape 7"/>
          <p:cNvSpPr>
            <a:spLocks noChangeArrowheads="1"/>
          </p:cNvSpPr>
          <p:nvPr/>
        </p:nvSpPr>
        <p:spPr bwMode="auto">
          <a:xfrm>
            <a:off x="3992563" y="4384675"/>
            <a:ext cx="1000125" cy="757238"/>
          </a:xfrm>
          <a:prstGeom prst="rightArrow">
            <a:avLst>
              <a:gd name="adj1" fmla="val 50000"/>
              <a:gd name="adj2" fmla="val 2816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3200" i="1" dirty="0">
                <a:latin typeface="Times New Roman" pitchFamily="18" charset="0"/>
              </a:rPr>
              <a:t>t</a:t>
            </a:r>
            <a:r>
              <a:rPr lang="en-GB" altLang="en-US" sz="3200" dirty="0">
                <a:latin typeface="Times New Roman" pitchFamily="18" charset="0"/>
              </a:rPr>
              <a:t> = ?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7644" y="4384675"/>
            <a:ext cx="61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+mj-lt"/>
              </a:rPr>
              <a:t>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2280" y="4384675"/>
            <a:ext cx="648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+mj-l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79163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A343182-DB37-4607-B689-65987160A924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Ručna ili automatska r</a:t>
            </a:r>
            <a:r>
              <a:rPr lang="en-GB" altLang="en-US" dirty="0" err="1"/>
              <a:t>egistra</a:t>
            </a:r>
            <a:r>
              <a:rPr lang="sr-Latn-RS" altLang="en-US" dirty="0"/>
              <a:t>cija</a:t>
            </a:r>
            <a:endParaRPr lang="en-GB" altLang="en-US" dirty="0"/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484784"/>
            <a:ext cx="7886700" cy="4692179"/>
          </a:xfrm>
        </p:spPr>
        <p:txBody>
          <a:bodyPr/>
          <a:lstStyle/>
          <a:p>
            <a:pPr eaLnBrk="1" hangingPunct="1"/>
            <a:r>
              <a:rPr lang="sr-Latn-RS" altLang="en-US" dirty="0"/>
              <a:t>Uvek možemo da pitamo doktora da unese korespodencije</a:t>
            </a:r>
            <a:endParaRPr lang="sr-Latn-CS" altLang="en-US" dirty="0"/>
          </a:p>
          <a:p>
            <a:pPr eaLnBrk="1" hangingPunct="1"/>
            <a:r>
              <a:rPr lang="sr-Latn-RS" altLang="en-US" dirty="0"/>
              <a:t>Niz praktičnih problema</a:t>
            </a:r>
            <a:r>
              <a:rPr lang="sr-Latn-CS" altLang="en-US" dirty="0"/>
              <a:t>: </a:t>
            </a:r>
            <a:r>
              <a:rPr lang="sr-Latn-RS" altLang="en-US" dirty="0"/>
              <a:t>kako da ih ubedimo da provedu sate pored ekrana, teško je i dugo traje</a:t>
            </a:r>
          </a:p>
          <a:p>
            <a:pPr lvl="1" eaLnBrk="1" hangingPunct="1"/>
            <a:r>
              <a:rPr lang="sr-Latn-RS" altLang="en-US" dirty="0"/>
              <a:t>I podložno značajnim razlikama među pojedincima</a:t>
            </a:r>
            <a:endParaRPr lang="sr-Latn-CS" altLang="en-US" dirty="0"/>
          </a:p>
          <a:p>
            <a:pPr lvl="1" eaLnBrk="1" hangingPunct="1"/>
            <a:r>
              <a:rPr lang="sr-Latn-RS" altLang="en-US" i="1" dirty="0"/>
              <a:t>Zlatni standard</a:t>
            </a:r>
            <a:r>
              <a:rPr lang="sr-Latn-CS" altLang="en-US" i="1" dirty="0"/>
              <a:t> – </a:t>
            </a:r>
            <a:r>
              <a:rPr lang="sr-Latn-RS" altLang="en-US" b="1" dirty="0"/>
              <a:t>ispravno</a:t>
            </a:r>
            <a:r>
              <a:rPr lang="sr-Latn-RS" altLang="en-US" dirty="0"/>
              <a:t> obeležene prostorne k</a:t>
            </a:r>
            <a:r>
              <a:rPr lang="en-GB" altLang="en-US" dirty="0" err="1"/>
              <a:t>orespondenc</a:t>
            </a:r>
            <a:r>
              <a:rPr lang="sr-Latn-RS" altLang="en-US" dirty="0"/>
              <a:t>ij</a:t>
            </a:r>
            <a:r>
              <a:rPr lang="en-GB" altLang="en-US" dirty="0"/>
              <a:t>e</a:t>
            </a:r>
            <a:endParaRPr lang="sr-Latn-CS" altLang="en-US" i="1" dirty="0"/>
          </a:p>
          <a:p>
            <a:r>
              <a:rPr lang="sr-Latn-RS" dirty="0"/>
              <a:t>Puno </a:t>
            </a:r>
            <a:r>
              <a:rPr lang="en-GB" dirty="0" err="1"/>
              <a:t>algorit</a:t>
            </a:r>
            <a:r>
              <a:rPr lang="sr-Latn-RS" dirty="0"/>
              <a:t>ama za automatsku </a:t>
            </a:r>
            <a:r>
              <a:rPr lang="en-GB" dirty="0"/>
              <a:t>re</a:t>
            </a:r>
            <a:r>
              <a:rPr lang="sr-Latn-RS" dirty="0"/>
              <a:t>gistraciju snimaka u tri pristupa:</a:t>
            </a:r>
          </a:p>
          <a:p>
            <a:pPr lvl="1"/>
            <a:r>
              <a:rPr lang="sr-Latn-RS" dirty="0"/>
              <a:t>O</a:t>
            </a:r>
            <a:r>
              <a:rPr lang="en-GB" dirty="0" err="1"/>
              <a:t>ptimi</a:t>
            </a:r>
            <a:r>
              <a:rPr lang="sr-Latn-RS" dirty="0"/>
              <a:t>zacija </a:t>
            </a:r>
            <a:r>
              <a:rPr lang="en-GB" dirty="0" err="1"/>
              <a:t>paramet</a:t>
            </a:r>
            <a:r>
              <a:rPr lang="sr-Latn-RS" dirty="0"/>
              <a:t>a</a:t>
            </a:r>
            <a:r>
              <a:rPr lang="en-GB" dirty="0"/>
              <a:t>r</a:t>
            </a:r>
            <a:r>
              <a:rPr lang="sr-Latn-RS" dirty="0"/>
              <a:t>a transformacije </a:t>
            </a:r>
          </a:p>
          <a:p>
            <a:pPr lvl="2"/>
            <a:r>
              <a:rPr lang="sr-Latn-RS" dirty="0"/>
              <a:t>Koja smanjuje razliku između slika</a:t>
            </a:r>
            <a:endParaRPr lang="en-GB" dirty="0"/>
          </a:p>
          <a:p>
            <a:pPr lvl="2"/>
            <a:r>
              <a:rPr lang="sr-Latn-RS" dirty="0"/>
              <a:t>Stiže do rezultata postepeno </a:t>
            </a:r>
          </a:p>
          <a:p>
            <a:pPr lvl="1"/>
            <a:r>
              <a:rPr lang="sr-Latn-RS" dirty="0"/>
              <a:t>Direktno traženje korespodencija (uparivanje tačaka)</a:t>
            </a:r>
          </a:p>
          <a:p>
            <a:pPr lvl="2"/>
            <a:r>
              <a:rPr lang="sr-Latn-RS" dirty="0"/>
              <a:t>Skače direkt na rešenje</a:t>
            </a:r>
          </a:p>
          <a:p>
            <a:pPr lvl="1"/>
            <a:r>
              <a:rPr lang="sr-Latn-RS" dirty="0"/>
              <a:t>Mašinsko učenje traženja korespodencija</a:t>
            </a:r>
          </a:p>
          <a:p>
            <a:pPr lvl="2"/>
            <a:endParaRPr lang="sr-Latn-RS" dirty="0"/>
          </a:p>
          <a:p>
            <a:endParaRPr lang="en-GB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056" y="3573016"/>
            <a:ext cx="1819944" cy="336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24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7863B1D-3E36-467A-B891-D67A4397CCE1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Kruta registracija</a:t>
            </a:r>
            <a:endParaRPr lang="en-GB" altLang="en-US"/>
          </a:p>
        </p:txBody>
      </p:sp>
      <p:sp>
        <p:nvSpPr>
          <p:cNvPr id="1536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2060848"/>
            <a:ext cx="7886700" cy="4116115"/>
          </a:xfrm>
        </p:spPr>
        <p:txBody>
          <a:bodyPr/>
          <a:lstStyle/>
          <a:p>
            <a:pPr eaLnBrk="1" hangingPunct="1"/>
            <a:r>
              <a:rPr lang="sr-Latn-CS" altLang="en-US" dirty="0"/>
              <a:t>Registracija u kojoj uspostavljanje korespodencij</a:t>
            </a:r>
            <a:r>
              <a:rPr lang="en-GB" altLang="en-US" dirty="0"/>
              <a:t>a</a:t>
            </a:r>
            <a:r>
              <a:rPr lang="sr-Latn-CS" altLang="en-US" dirty="0"/>
              <a:t> među slikama ne podrazumeva njihovu lokalnu deformaciju</a:t>
            </a:r>
          </a:p>
          <a:p>
            <a:r>
              <a:rPr lang="sr-Latn-RS" altLang="en-US" dirty="0"/>
              <a:t>Rezultat je </a:t>
            </a:r>
            <a:r>
              <a:rPr lang="en-GB" altLang="en-US" dirty="0" err="1"/>
              <a:t>perspe</a:t>
            </a:r>
            <a:r>
              <a:rPr lang="sr-Latn-RS" altLang="en-US" dirty="0"/>
              <a:t>k</a:t>
            </a:r>
            <a:r>
              <a:rPr lang="en-GB" altLang="en-US" dirty="0" err="1"/>
              <a:t>tiv</a:t>
            </a:r>
            <a:r>
              <a:rPr lang="sr-Latn-RS" altLang="en-US" dirty="0"/>
              <a:t>na</a:t>
            </a:r>
            <a:r>
              <a:rPr lang="en-GB" altLang="en-US" dirty="0"/>
              <a:t> </a:t>
            </a:r>
            <a:r>
              <a:rPr lang="en-GB" altLang="en-US" dirty="0" err="1"/>
              <a:t>transforma</a:t>
            </a:r>
            <a:r>
              <a:rPr lang="sr-Latn-RS" altLang="en-US" dirty="0"/>
              <a:t>cija </a:t>
            </a:r>
            <a:r>
              <a:rPr lang="sr-Latn-CS" altLang="en-US" i="1" dirty="0">
                <a:latin typeface="Times New Roman" pitchFamily="18" charset="0"/>
              </a:rPr>
              <a:t>t</a:t>
            </a:r>
            <a:r>
              <a:rPr lang="sr-Latn-CS" altLang="en-US" dirty="0">
                <a:latin typeface="Times New Roman" pitchFamily="18" charset="0"/>
              </a:rPr>
              <a:t>(</a:t>
            </a:r>
            <a:r>
              <a:rPr lang="sr-Latn-CS" altLang="en-US" b="1" dirty="0">
                <a:latin typeface="Times New Roman" pitchFamily="18" charset="0"/>
              </a:rPr>
              <a:t>p</a:t>
            </a:r>
            <a:r>
              <a:rPr lang="sr-Latn-CS" altLang="en-US" dirty="0">
                <a:latin typeface="Times New Roman" pitchFamily="18" charset="0"/>
              </a:rPr>
              <a:t>)</a:t>
            </a:r>
            <a:r>
              <a:rPr lang="sr-Latn-CS" altLang="en-US" dirty="0"/>
              <a:t> </a:t>
            </a:r>
            <a:r>
              <a:rPr lang="sr-Latn-RS" altLang="en-US" dirty="0"/>
              <a:t>koja vezuje sve lokacije između dve slike (svaka lokacija u jednoj ime ekvivalent u drugoj)</a:t>
            </a:r>
            <a:endParaRPr lang="en-GB" altLang="en-US" dirty="0"/>
          </a:p>
          <a:p>
            <a:r>
              <a:rPr lang="sr-Latn-CS" altLang="en-US" dirty="0"/>
              <a:t>Kao da objekat posmatramo iz neke druge perspektive</a:t>
            </a:r>
          </a:p>
          <a:p>
            <a:pPr eaLnBrk="1" hangingPunct="1"/>
            <a:endParaRPr lang="en-GB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10281" y="3932258"/>
            <a:ext cx="48656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>
                <a:latin typeface="+mn-lt"/>
              </a:rPr>
              <a:t>Weight bearing and Non-weight bearing</a:t>
            </a:r>
            <a:endParaRPr lang="en-GB" sz="14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90" y="4285588"/>
            <a:ext cx="8775045" cy="2167748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921D126-712D-47F3-96EB-191C9C01A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3C921FA-B89F-41C4-8514-CF113E6E0745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P</a:t>
            </a:r>
            <a:r>
              <a:rPr lang="en-GB" altLang="en-US" dirty="0" err="1"/>
              <a:t>erspe</a:t>
            </a:r>
            <a:r>
              <a:rPr lang="sr-Latn-RS" altLang="en-US" dirty="0"/>
              <a:t>k</a:t>
            </a:r>
            <a:r>
              <a:rPr lang="en-GB" altLang="en-US" dirty="0" err="1"/>
              <a:t>tiv</a:t>
            </a:r>
            <a:r>
              <a:rPr lang="sr-Latn-RS" altLang="en-US" dirty="0"/>
              <a:t>n</a:t>
            </a:r>
            <a:r>
              <a:rPr lang="en-GB" altLang="en-US" dirty="0"/>
              <a:t>e </a:t>
            </a:r>
            <a:r>
              <a:rPr lang="sr-Latn-RS" altLang="en-US" dirty="0"/>
              <a:t>t</a:t>
            </a:r>
            <a:r>
              <a:rPr lang="en-GB" altLang="en-US" dirty="0" err="1"/>
              <a:t>ransforma</a:t>
            </a:r>
            <a:r>
              <a:rPr lang="sr-Latn-RS" altLang="en-US" dirty="0"/>
              <a:t>cije</a:t>
            </a:r>
            <a:endParaRPr lang="en-GB" altLang="en-US" dirty="0"/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Deformišu prikaz u slici promenom perspektive iz koje se gleda</a:t>
            </a:r>
            <a:endParaRPr lang="en-GB" altLang="en-US" dirty="0"/>
          </a:p>
        </p:txBody>
      </p:sp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65995"/>
            <a:ext cx="332581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1024">
            <a:off x="5487559" y="2530584"/>
            <a:ext cx="3261251" cy="3670935"/>
          </a:xfrm>
          <a:prstGeom prst="rect">
            <a:avLst/>
          </a:prstGeom>
          <a:noFill/>
          <a:ln>
            <a:noFill/>
          </a:ln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4006850" y="3924895"/>
            <a:ext cx="1187450" cy="774700"/>
          </a:xfrm>
          <a:prstGeom prst="rightArrow">
            <a:avLst/>
          </a:prstGeom>
          <a:solidFill>
            <a:srgbClr val="9CB4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sr-Latn-R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GB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525344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979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62185A7-024F-4293-B203-BA67C2A7ECD4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16388" name="AutoShape 28"/>
          <p:cNvSpPr>
            <a:spLocks noChangeArrowheads="1"/>
          </p:cNvSpPr>
          <p:nvPr/>
        </p:nvSpPr>
        <p:spPr bwMode="auto">
          <a:xfrm rot="10800000">
            <a:off x="5543550" y="4614440"/>
            <a:ext cx="1944688" cy="1439863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670 w 21600"/>
              <a:gd name="T13" fmla="*/ 3670 h 21600"/>
              <a:gd name="T14" fmla="*/ 17930 w 21600"/>
              <a:gd name="T15" fmla="*/ 1793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3739" y="21600"/>
                </a:lnTo>
                <a:lnTo>
                  <a:pt x="17861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GB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Formulacija krute registracije</a:t>
            </a:r>
            <a:endParaRPr lang="en-GB" altLang="en-US" dirty="0"/>
          </a:p>
        </p:txBody>
      </p:sp>
      <p:sp>
        <p:nvSpPr>
          <p:cNvPr id="163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323331"/>
            <a:ext cx="8229600" cy="3807593"/>
          </a:xfrm>
        </p:spPr>
        <p:txBody>
          <a:bodyPr/>
          <a:lstStyle/>
          <a:p>
            <a:pPr eaLnBrk="1" hangingPunct="1"/>
            <a:r>
              <a:rPr lang="sr-Latn-RS" altLang="en-US" dirty="0"/>
              <a:t>Gde je</a:t>
            </a:r>
            <a:r>
              <a:rPr lang="sr-Latn-CS" altLang="en-US" dirty="0"/>
              <a:t> </a:t>
            </a:r>
            <a:r>
              <a:rPr lang="sr-Latn-CS" altLang="en-US" sz="2800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sr-Latn-CS" altLang="en-US" dirty="0"/>
              <a:t> </a:t>
            </a:r>
            <a:r>
              <a:rPr lang="sr-Latn-RS" altLang="en-US" dirty="0"/>
              <a:t>kruta, </a:t>
            </a:r>
            <a:r>
              <a:rPr lang="sr-Latn-RS" altLang="en-US" b="1" dirty="0"/>
              <a:t>linearna</a:t>
            </a:r>
            <a:r>
              <a:rPr lang="en-GB" altLang="en-US" dirty="0"/>
              <a:t>, </a:t>
            </a:r>
            <a:r>
              <a:rPr lang="sr-Latn-CS" altLang="en-US" dirty="0"/>
              <a:t>perspektivna transformacija slike</a:t>
            </a: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91" name="Object 4"/>
              <p:cNvSpPr txBox="1"/>
              <p:nvPr/>
            </p:nvSpPr>
            <p:spPr bwMode="auto">
              <a:xfrm>
                <a:off x="2926845" y="1681164"/>
                <a:ext cx="2872407" cy="7838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′=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)≡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391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26845" y="1681164"/>
                <a:ext cx="2872407" cy="783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392" name="Rectangle 5"/>
          <p:cNvSpPr>
            <a:spLocks noChangeArrowheads="1"/>
          </p:cNvSpPr>
          <p:nvPr/>
        </p:nvSpPr>
        <p:spPr bwMode="auto">
          <a:xfrm>
            <a:off x="1258888" y="4321983"/>
            <a:ext cx="1800225" cy="17287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16393" name="AutoShape 6"/>
          <p:cNvSpPr>
            <a:spLocks noChangeArrowheads="1"/>
          </p:cNvSpPr>
          <p:nvPr/>
        </p:nvSpPr>
        <p:spPr bwMode="auto">
          <a:xfrm>
            <a:off x="3706813" y="4722390"/>
            <a:ext cx="1296987" cy="792163"/>
          </a:xfrm>
          <a:prstGeom prst="rightArrow">
            <a:avLst>
              <a:gd name="adj1" fmla="val 50000"/>
              <a:gd name="adj2" fmla="val 40932"/>
            </a:avLst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i="1">
                <a:latin typeface="Times New Roman" pitchFamily="18" charset="0"/>
              </a:rPr>
              <a:t>t</a:t>
            </a:r>
            <a:endParaRPr lang="en-GB" altLang="en-US" i="1">
              <a:latin typeface="Times New Roman" pitchFamily="18" charset="0"/>
            </a:endParaRPr>
          </a:p>
        </p:txBody>
      </p:sp>
      <p:sp>
        <p:nvSpPr>
          <p:cNvPr id="16394" name="Oval 8"/>
          <p:cNvSpPr>
            <a:spLocks noChangeArrowheads="1"/>
          </p:cNvSpPr>
          <p:nvPr/>
        </p:nvSpPr>
        <p:spPr bwMode="auto">
          <a:xfrm>
            <a:off x="1187450" y="4217565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16395" name="Oval 9"/>
          <p:cNvSpPr>
            <a:spLocks noChangeArrowheads="1"/>
          </p:cNvSpPr>
          <p:nvPr/>
        </p:nvSpPr>
        <p:spPr bwMode="auto">
          <a:xfrm>
            <a:off x="2987675" y="4217565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16396" name="Oval 10"/>
          <p:cNvSpPr>
            <a:spLocks noChangeArrowheads="1"/>
          </p:cNvSpPr>
          <p:nvPr/>
        </p:nvSpPr>
        <p:spPr bwMode="auto">
          <a:xfrm>
            <a:off x="1187450" y="5946353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16397" name="Oval 11"/>
          <p:cNvSpPr>
            <a:spLocks noChangeArrowheads="1"/>
          </p:cNvSpPr>
          <p:nvPr/>
        </p:nvSpPr>
        <p:spPr bwMode="auto">
          <a:xfrm>
            <a:off x="2987675" y="5946353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16398" name="Oval 15"/>
          <p:cNvSpPr>
            <a:spLocks noChangeArrowheads="1"/>
          </p:cNvSpPr>
          <p:nvPr/>
        </p:nvSpPr>
        <p:spPr bwMode="auto">
          <a:xfrm>
            <a:off x="5795963" y="4541415"/>
            <a:ext cx="144462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16399" name="Oval 16"/>
          <p:cNvSpPr>
            <a:spLocks noChangeArrowheads="1"/>
          </p:cNvSpPr>
          <p:nvPr/>
        </p:nvSpPr>
        <p:spPr bwMode="auto">
          <a:xfrm>
            <a:off x="7092950" y="4541415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16400" name="Oval 17"/>
          <p:cNvSpPr>
            <a:spLocks noChangeArrowheads="1"/>
          </p:cNvSpPr>
          <p:nvPr/>
        </p:nvSpPr>
        <p:spPr bwMode="auto">
          <a:xfrm>
            <a:off x="5472113" y="5946353"/>
            <a:ext cx="144462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16401" name="Oval 18"/>
          <p:cNvSpPr>
            <a:spLocks noChangeArrowheads="1"/>
          </p:cNvSpPr>
          <p:nvPr/>
        </p:nvSpPr>
        <p:spPr bwMode="auto">
          <a:xfrm>
            <a:off x="7416800" y="5981278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402" name="Object 19"/>
              <p:cNvSpPr txBox="1"/>
              <p:nvPr/>
            </p:nvSpPr>
            <p:spPr bwMode="auto">
              <a:xfrm>
                <a:off x="3174805" y="2938464"/>
                <a:ext cx="2376488" cy="84253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en-GB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r>
                        <a:rPr lang="en-GB" sz="3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GB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𝐩</m:t>
                          </m:r>
                        </m:e>
                        <m:sup>
                          <m:r>
                            <a:rPr lang="en-GB" sz="33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402" name="Object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4805" y="2938464"/>
                <a:ext cx="2376488" cy="8425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03" name="Text Box 20"/>
          <p:cNvSpPr txBox="1">
            <a:spLocks noChangeArrowheads="1"/>
          </p:cNvSpPr>
          <p:nvPr/>
        </p:nvSpPr>
        <p:spPr bwMode="auto">
          <a:xfrm>
            <a:off x="719138" y="3749253"/>
            <a:ext cx="828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b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0</a:t>
            </a:r>
            <a:endParaRPr lang="en-GB" altLang="en-US" sz="3200" baseline="30000">
              <a:latin typeface="Times New Roman" pitchFamily="18" charset="0"/>
            </a:endParaRPr>
          </a:p>
        </p:txBody>
      </p:sp>
      <p:sp>
        <p:nvSpPr>
          <p:cNvPr id="16404" name="Text Box 21"/>
          <p:cNvSpPr txBox="1">
            <a:spLocks noChangeArrowheads="1"/>
          </p:cNvSpPr>
          <p:nvPr/>
        </p:nvSpPr>
        <p:spPr bwMode="auto">
          <a:xfrm>
            <a:off x="682625" y="5765378"/>
            <a:ext cx="828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b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1</a:t>
            </a:r>
            <a:endParaRPr lang="en-GB" altLang="en-US" sz="3200" baseline="30000">
              <a:latin typeface="Times New Roman" pitchFamily="18" charset="0"/>
            </a:endParaRPr>
          </a:p>
        </p:txBody>
      </p:sp>
      <p:sp>
        <p:nvSpPr>
          <p:cNvPr id="16405" name="Text Box 22"/>
          <p:cNvSpPr txBox="1">
            <a:spLocks noChangeArrowheads="1"/>
          </p:cNvSpPr>
          <p:nvPr/>
        </p:nvSpPr>
        <p:spPr bwMode="auto">
          <a:xfrm>
            <a:off x="4643438" y="5730453"/>
            <a:ext cx="1260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t</a:t>
            </a:r>
            <a:r>
              <a:rPr lang="sr-Latn-CS" altLang="en-US" sz="3200">
                <a:latin typeface="Times New Roman" pitchFamily="18" charset="0"/>
              </a:rPr>
              <a:t>(</a:t>
            </a:r>
            <a:r>
              <a:rPr lang="sr-Latn-CS" altLang="en-US" sz="3200" b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1</a:t>
            </a:r>
            <a:r>
              <a:rPr lang="sr-Latn-CS" altLang="en-US" sz="3200"/>
              <a:t>)</a:t>
            </a:r>
            <a:endParaRPr lang="en-GB" altLang="en-US" sz="3200"/>
          </a:p>
        </p:txBody>
      </p:sp>
      <p:sp>
        <p:nvSpPr>
          <p:cNvPr id="16406" name="Text Box 23"/>
          <p:cNvSpPr txBox="1">
            <a:spLocks noChangeArrowheads="1"/>
          </p:cNvSpPr>
          <p:nvPr/>
        </p:nvSpPr>
        <p:spPr bwMode="auto">
          <a:xfrm>
            <a:off x="5256213" y="3893715"/>
            <a:ext cx="1260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t</a:t>
            </a:r>
            <a:r>
              <a:rPr lang="sr-Latn-CS" altLang="en-US" sz="3200">
                <a:latin typeface="Times New Roman" pitchFamily="18" charset="0"/>
              </a:rPr>
              <a:t>(</a:t>
            </a:r>
            <a:r>
              <a:rPr lang="sr-Latn-CS" altLang="en-US" sz="3200" b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0</a:t>
            </a:r>
            <a:r>
              <a:rPr lang="sr-Latn-CS" altLang="en-US" sz="3200"/>
              <a:t>)</a:t>
            </a:r>
            <a:endParaRPr lang="en-GB" altLang="en-US" sz="3200"/>
          </a:p>
        </p:txBody>
      </p:sp>
      <p:sp>
        <p:nvSpPr>
          <p:cNvPr id="16407" name="Text Box 24"/>
          <p:cNvSpPr txBox="1">
            <a:spLocks noChangeArrowheads="1"/>
          </p:cNvSpPr>
          <p:nvPr/>
        </p:nvSpPr>
        <p:spPr bwMode="auto">
          <a:xfrm>
            <a:off x="3130550" y="3746078"/>
            <a:ext cx="828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b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2</a:t>
            </a:r>
            <a:endParaRPr lang="en-GB" altLang="en-US" sz="3200" baseline="30000">
              <a:latin typeface="Times New Roman" pitchFamily="18" charset="0"/>
            </a:endParaRPr>
          </a:p>
        </p:txBody>
      </p:sp>
      <p:sp>
        <p:nvSpPr>
          <p:cNvPr id="16408" name="Text Box 25"/>
          <p:cNvSpPr txBox="1">
            <a:spLocks noChangeArrowheads="1"/>
          </p:cNvSpPr>
          <p:nvPr/>
        </p:nvSpPr>
        <p:spPr bwMode="auto">
          <a:xfrm>
            <a:off x="3095625" y="5801890"/>
            <a:ext cx="828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b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3</a:t>
            </a:r>
            <a:endParaRPr lang="en-GB" altLang="en-US" sz="3200" baseline="30000">
              <a:latin typeface="Times New Roman" pitchFamily="18" charset="0"/>
            </a:endParaRPr>
          </a:p>
        </p:txBody>
      </p:sp>
      <p:sp>
        <p:nvSpPr>
          <p:cNvPr id="16409" name="Text Box 26"/>
          <p:cNvSpPr txBox="1">
            <a:spLocks noChangeArrowheads="1"/>
          </p:cNvSpPr>
          <p:nvPr/>
        </p:nvSpPr>
        <p:spPr bwMode="auto">
          <a:xfrm>
            <a:off x="7200900" y="3927053"/>
            <a:ext cx="1260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t</a:t>
            </a:r>
            <a:r>
              <a:rPr lang="sr-Latn-CS" altLang="en-US" sz="3200">
                <a:latin typeface="Times New Roman" pitchFamily="18" charset="0"/>
              </a:rPr>
              <a:t>(</a:t>
            </a:r>
            <a:r>
              <a:rPr lang="sr-Latn-CS" altLang="en-US" sz="3200" b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2</a:t>
            </a:r>
            <a:r>
              <a:rPr lang="sr-Latn-CS" altLang="en-US" sz="3200"/>
              <a:t>)</a:t>
            </a:r>
            <a:endParaRPr lang="en-GB" altLang="en-US" sz="3200"/>
          </a:p>
        </p:txBody>
      </p:sp>
      <p:sp>
        <p:nvSpPr>
          <p:cNvPr id="16410" name="Text Box 27"/>
          <p:cNvSpPr txBox="1">
            <a:spLocks noChangeArrowheads="1"/>
          </p:cNvSpPr>
          <p:nvPr/>
        </p:nvSpPr>
        <p:spPr bwMode="auto">
          <a:xfrm>
            <a:off x="7524750" y="5730453"/>
            <a:ext cx="1260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t</a:t>
            </a:r>
            <a:r>
              <a:rPr lang="sr-Latn-CS" altLang="en-US" sz="3200">
                <a:latin typeface="Times New Roman" pitchFamily="18" charset="0"/>
              </a:rPr>
              <a:t>(</a:t>
            </a:r>
            <a:r>
              <a:rPr lang="sr-Latn-CS" altLang="en-US" sz="3200" b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3</a:t>
            </a:r>
            <a:r>
              <a:rPr lang="sr-Latn-CS" altLang="en-US" sz="3200"/>
              <a:t>)</a:t>
            </a:r>
            <a:endParaRPr lang="en-GB" altLang="en-US" sz="3200"/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1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69609AA-1FDD-49DA-8E44-51C982C3EB46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194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P</a:t>
            </a:r>
            <a:r>
              <a:rPr lang="en-GB" altLang="en-US" dirty="0" err="1"/>
              <a:t>erspe</a:t>
            </a:r>
            <a:r>
              <a:rPr lang="sr-Latn-RS" altLang="en-US" dirty="0"/>
              <a:t>k</a:t>
            </a:r>
            <a:r>
              <a:rPr lang="en-GB" altLang="en-US" dirty="0" err="1"/>
              <a:t>tiv</a:t>
            </a:r>
            <a:r>
              <a:rPr lang="sr-Latn-RS" altLang="en-US" dirty="0"/>
              <a:t>n</a:t>
            </a:r>
            <a:r>
              <a:rPr lang="en-GB" altLang="en-US" dirty="0"/>
              <a:t>e </a:t>
            </a:r>
            <a:r>
              <a:rPr lang="sr-Latn-RS" altLang="en-US" dirty="0"/>
              <a:t>t</a:t>
            </a:r>
            <a:r>
              <a:rPr lang="en-GB" altLang="en-US" dirty="0" err="1"/>
              <a:t>ransforma</a:t>
            </a:r>
            <a:r>
              <a:rPr lang="sr-Latn-RS" altLang="en-US" dirty="0"/>
              <a:t>cije</a:t>
            </a:r>
            <a:endParaRPr lang="en-GB" altLang="en-US" dirty="0"/>
          </a:p>
        </p:txBody>
      </p:sp>
      <p:sp>
        <p:nvSpPr>
          <p:cNvPr id="1946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Sazdane od nekoliko nezavisnih transformacija</a:t>
            </a:r>
            <a:r>
              <a:rPr lang="sr-Latn-CS" altLang="en-US" dirty="0"/>
              <a:t>:</a:t>
            </a:r>
          </a:p>
          <a:p>
            <a:pPr lvl="1" eaLnBrk="1" hangingPunct="1"/>
            <a:r>
              <a:rPr lang="sr-Latn-CS" altLang="en-US" dirty="0"/>
              <a:t>Translacije (pomeranja)</a:t>
            </a:r>
            <a:r>
              <a:rPr lang="en-GB" altLang="en-US" dirty="0"/>
              <a:t>, r</a:t>
            </a:r>
            <a:r>
              <a:rPr lang="sr-Latn-CS" altLang="en-US" dirty="0"/>
              <a:t>ota</a:t>
            </a:r>
            <a:r>
              <a:rPr lang="sr-Latn-RS" altLang="en-US" dirty="0"/>
              <a:t>c</a:t>
            </a:r>
            <a:r>
              <a:rPr lang="en-GB" altLang="en-US" dirty="0" err="1"/>
              <a:t>i</a:t>
            </a:r>
            <a:r>
              <a:rPr lang="sr-Latn-RS" altLang="en-US" dirty="0"/>
              <a:t>je (okretanja)</a:t>
            </a:r>
            <a:r>
              <a:rPr lang="en-GB" altLang="en-US" dirty="0"/>
              <a:t>, scaling</a:t>
            </a:r>
            <a:r>
              <a:rPr lang="sr-Latn-RS" altLang="en-US" dirty="0"/>
              <a:t> (uveličanja)</a:t>
            </a:r>
            <a:r>
              <a:rPr lang="en-GB" altLang="en-US" dirty="0"/>
              <a:t>, sheering</a:t>
            </a:r>
            <a:r>
              <a:rPr lang="sr-Latn-RS" altLang="en-US" dirty="0"/>
              <a:t> (?)</a:t>
            </a:r>
            <a:endParaRPr lang="sr-Latn-CS" altLang="en-US" dirty="0"/>
          </a:p>
          <a:p>
            <a:pPr eaLnBrk="1" hangingPunct="1"/>
            <a:r>
              <a:rPr lang="sr-Latn-CS" altLang="en-US" i="1" dirty="0">
                <a:latin typeface="Times New Roman" pitchFamily="18" charset="0"/>
              </a:rPr>
              <a:t>t </a:t>
            </a:r>
            <a:r>
              <a:rPr lang="sr-Latn-RS" altLang="en-US" dirty="0"/>
              <a:t>može da sadrži samo neke od ovih: </a:t>
            </a:r>
            <a:r>
              <a:rPr lang="en-GB" altLang="en-US" dirty="0"/>
              <a:t>relevant</a:t>
            </a:r>
            <a:r>
              <a:rPr lang="sr-Latn-RS" altLang="en-US" dirty="0"/>
              <a:t>ne za naš problem</a:t>
            </a:r>
            <a:endParaRPr lang="en-GB" altLang="en-US" dirty="0"/>
          </a:p>
          <a:p>
            <a:r>
              <a:rPr lang="sr-Latn-RS" altLang="en-US" dirty="0"/>
              <a:t>P</a:t>
            </a:r>
            <a:r>
              <a:rPr lang="en-GB" altLang="en-US" dirty="0" err="1"/>
              <a:t>erspe</a:t>
            </a:r>
            <a:r>
              <a:rPr lang="sr-Latn-RS" altLang="en-US" dirty="0"/>
              <a:t>k</a:t>
            </a:r>
            <a:r>
              <a:rPr lang="en-GB" altLang="en-US" dirty="0" err="1"/>
              <a:t>tiv</a:t>
            </a:r>
            <a:r>
              <a:rPr lang="sr-Latn-RS" altLang="en-US" dirty="0"/>
              <a:t>a medicinske slike je ograničena geometrijom snimanja</a:t>
            </a:r>
            <a:endParaRPr lang="en-GB" altLang="en-US" dirty="0"/>
          </a:p>
          <a:p>
            <a:endParaRPr lang="en-GB" alt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3" name="Picture 2" descr="A person in a white coat and white lab coat standing next to a person lying on a ct scan machine&#10;&#10;Description automatically generated">
            <a:extLst>
              <a:ext uri="{FF2B5EF4-FFF2-40B4-BE49-F238E27FC236}">
                <a16:creationId xmlns:a16="http://schemas.microsoft.com/office/drawing/2014/main" id="{4A7E4A03-EC78-BFD8-9D21-C2FB23D1D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0" y="3669614"/>
            <a:ext cx="4032448" cy="2686736"/>
          </a:xfrm>
          <a:prstGeom prst="rect">
            <a:avLst/>
          </a:prstGeom>
        </p:spPr>
      </p:pic>
      <p:pic>
        <p:nvPicPr>
          <p:cNvPr id="5" name="Picture 4" descr="A person looking at a machine&#10;&#10;Description automatically generated">
            <a:extLst>
              <a:ext uri="{FF2B5EF4-FFF2-40B4-BE49-F238E27FC236}">
                <a16:creationId xmlns:a16="http://schemas.microsoft.com/office/drawing/2014/main" id="{AEF3F9FD-DA1B-DBD5-34AE-23861DF92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23" y="3669614"/>
            <a:ext cx="4139949" cy="269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26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63" y="4303155"/>
            <a:ext cx="1960562" cy="1945245"/>
          </a:xfrm>
          <a:prstGeom prst="rect">
            <a:avLst/>
          </a:prstGeom>
        </p:spPr>
      </p:pic>
      <p:sp>
        <p:nvSpPr>
          <p:cNvPr id="204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DBCEBA9-E828-4589-AFA9-F6A7E03A5CA6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204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Transla</a:t>
            </a:r>
            <a:r>
              <a:rPr lang="sr-Latn-RS" altLang="en-US" dirty="0"/>
              <a:t>cija</a:t>
            </a: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48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sr-Latn-RS" altLang="en-US" dirty="0"/>
                  <a:t>Samo</a:t>
                </a:r>
                <a:r>
                  <a:rPr lang="sr-Latn-CS" altLang="en-US" dirty="0"/>
                  <a:t> 2 parametra: </a:t>
                </a:r>
                <a14:m>
                  <m:oMath xmlns:m="http://schemas.openxmlformats.org/officeDocument/2006/math">
                    <m:r>
                      <a:rPr lang="sr-Latn-CS" alt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r-Latn-CS" altLang="en-US" sz="2400" i="1" baseline="-25000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r-Latn-CS" altLang="en-US" sz="3200" i="1" dirty="0">
                    <a:latin typeface="Times New Roman" pitchFamily="18" charset="0"/>
                  </a:rPr>
                  <a:t> </a:t>
                </a:r>
                <a:r>
                  <a:rPr lang="sr-Latn-RS" altLang="en-US" dirty="0"/>
                  <a:t>i</a:t>
                </a:r>
                <a:r>
                  <a:rPr lang="sr-Latn-CS" altLang="en-US" sz="2000" dirty="0"/>
                  <a:t> </a:t>
                </a:r>
                <a14:m>
                  <m:oMath xmlns:m="http://schemas.openxmlformats.org/officeDocument/2006/math">
                    <m:r>
                      <a:rPr lang="sr-Latn-CS" altLang="en-US" sz="24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r-Latn-RS" altLang="en-US" sz="2400" b="0" i="1" baseline="-25000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sr-Latn-CS" altLang="en-US" dirty="0"/>
              </a:p>
              <a:p>
                <a:pPr eaLnBrk="1" hangingPunct="1"/>
                <a:r>
                  <a:rPr lang="sr-Latn-CS" altLang="en-US" dirty="0"/>
                  <a:t>Model</a:t>
                </a:r>
                <a:r>
                  <a:rPr lang="sr-Latn-RS" altLang="en-US" dirty="0"/>
                  <a:t>ira</a:t>
                </a:r>
                <a:r>
                  <a:rPr lang="en-GB" altLang="en-US" dirty="0"/>
                  <a:t> </a:t>
                </a:r>
                <a:r>
                  <a:rPr lang="sr-Latn-RS" altLang="en-US" dirty="0"/>
                  <a:t>običan pomeraj u</a:t>
                </a:r>
                <a:r>
                  <a:rPr lang="en-GB" altLang="en-US" dirty="0"/>
                  <a:t> </a:t>
                </a:r>
                <a:r>
                  <a:rPr lang="sr-Latn-CS" altLang="en-US" sz="2400" i="1" dirty="0">
                    <a:latin typeface="Times New Roman" pitchFamily="18" charset="0"/>
                  </a:rPr>
                  <a:t>x-y</a:t>
                </a:r>
                <a:r>
                  <a:rPr lang="sr-Latn-CS" altLang="en-US" dirty="0"/>
                  <a:t> </a:t>
                </a:r>
                <a:r>
                  <a:rPr lang="sr-Latn-RS" altLang="en-US" dirty="0"/>
                  <a:t>ravni slike</a:t>
                </a:r>
                <a:endParaRPr lang="sr-Latn-CS" altLang="en-US" dirty="0"/>
              </a:p>
            </p:txBody>
          </p:sp>
        </mc:Choice>
        <mc:Fallback>
          <p:sp>
            <p:nvSpPr>
              <p:cNvPr id="2048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48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727052"/>
              </p:ext>
            </p:extLst>
          </p:nvPr>
        </p:nvGraphicFramePr>
        <p:xfrm>
          <a:off x="2360252" y="2889522"/>
          <a:ext cx="3871913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36700" imgH="482600" progId="Equation.3">
                  <p:embed/>
                </p:oleObj>
              </mc:Choice>
              <mc:Fallback>
                <p:oleObj name="Equation" r:id="rId5" imgW="1536700" imgH="482600" progId="Equation.3">
                  <p:embed/>
                  <p:pic>
                    <p:nvPicPr>
                      <p:cNvPr id="2048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0252" y="2889522"/>
                        <a:ext cx="3871913" cy="121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2" name="Text Box 10"/>
          <p:cNvSpPr txBox="1">
            <a:spLocks noChangeArrowheads="1"/>
          </p:cNvSpPr>
          <p:nvPr/>
        </p:nvSpPr>
        <p:spPr bwMode="auto">
          <a:xfrm>
            <a:off x="503238" y="5768975"/>
            <a:ext cx="720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A</a:t>
            </a:r>
            <a:endParaRPr lang="en-GB" altLang="en-US" sz="3200" i="1">
              <a:latin typeface="Times New Roman" pitchFamily="18" charset="0"/>
            </a:endParaRPr>
          </a:p>
        </p:txBody>
      </p:sp>
      <p:sp>
        <p:nvSpPr>
          <p:cNvPr id="20493" name="Text Box 11"/>
          <p:cNvSpPr txBox="1">
            <a:spLocks noChangeArrowheads="1"/>
          </p:cNvSpPr>
          <p:nvPr/>
        </p:nvSpPr>
        <p:spPr bwMode="auto">
          <a:xfrm>
            <a:off x="8172450" y="5697538"/>
            <a:ext cx="9715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Ref</a:t>
            </a:r>
            <a:endParaRPr lang="en-GB" altLang="en-US" sz="3200" i="1">
              <a:latin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49552" y="5192712"/>
            <a:ext cx="864139" cy="591125"/>
            <a:chOff x="1749552" y="5192712"/>
            <a:chExt cx="864139" cy="591125"/>
          </a:xfrm>
        </p:grpSpPr>
        <p:sp>
          <p:nvSpPr>
            <p:cNvPr id="20489" name="Line 7"/>
            <p:cNvSpPr>
              <a:spLocks noChangeShapeType="1"/>
            </p:cNvSpPr>
            <p:nvPr/>
          </p:nvSpPr>
          <p:spPr bwMode="auto">
            <a:xfrm flipH="1">
              <a:off x="1749552" y="5192712"/>
              <a:ext cx="122111" cy="2450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495" name="Text Box 13"/>
            <p:cNvSpPr txBox="1">
              <a:spLocks noChangeArrowheads="1"/>
            </p:cNvSpPr>
            <p:nvPr/>
          </p:nvSpPr>
          <p:spPr bwMode="auto">
            <a:xfrm>
              <a:off x="1750091" y="5204399"/>
              <a:ext cx="863600" cy="5794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 i="1" u="sng" dirty="0">
                  <a:solidFill>
                    <a:srgbClr val="FF0000"/>
                  </a:solidFill>
                  <a:latin typeface="Times New Roman" pitchFamily="18" charset="0"/>
                </a:rPr>
                <a:t>t</a:t>
              </a:r>
              <a:endParaRPr lang="en-GB" altLang="en-US" sz="3200" b="1" u="sng" dirty="0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414" y="4306888"/>
            <a:ext cx="1936750" cy="193675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879725" y="4306888"/>
            <a:ext cx="3084196" cy="1970087"/>
            <a:chOff x="2879725" y="4306888"/>
            <a:chExt cx="3084196" cy="1970087"/>
          </a:xfrm>
        </p:grpSpPr>
        <p:sp>
          <p:nvSpPr>
            <p:cNvPr id="20490" name="AutoShape 8"/>
            <p:cNvSpPr>
              <a:spLocks noChangeArrowheads="1"/>
            </p:cNvSpPr>
            <p:nvPr/>
          </p:nvSpPr>
          <p:spPr bwMode="auto">
            <a:xfrm>
              <a:off x="2879725" y="4976813"/>
              <a:ext cx="1116013" cy="684212"/>
            </a:xfrm>
            <a:prstGeom prst="rightArrow">
              <a:avLst>
                <a:gd name="adj1" fmla="val 50000"/>
                <a:gd name="adj2" fmla="val 4077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20494" name="Text Box 12"/>
            <p:cNvSpPr txBox="1">
              <a:spLocks noChangeArrowheads="1"/>
            </p:cNvSpPr>
            <p:nvPr/>
          </p:nvSpPr>
          <p:spPr bwMode="auto">
            <a:xfrm>
              <a:off x="3276600" y="5697538"/>
              <a:ext cx="863600" cy="579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i="1" dirty="0">
                  <a:latin typeface="Times New Roman" pitchFamily="18" charset="0"/>
                </a:rPr>
                <a:t>t</a:t>
              </a:r>
              <a:r>
                <a:rPr lang="sr-Latn-CS" altLang="en-US" sz="3200" dirty="0">
                  <a:latin typeface="Times New Roman" pitchFamily="18" charset="0"/>
                </a:rPr>
                <a:t>(</a:t>
              </a:r>
              <a:r>
                <a:rPr lang="sr-Latn-CS" altLang="en-US" sz="3200" i="1" dirty="0">
                  <a:latin typeface="Times New Roman" pitchFamily="18" charset="0"/>
                </a:rPr>
                <a:t>A</a:t>
              </a:r>
              <a:r>
                <a:rPr lang="sr-Latn-CS" altLang="en-US" sz="3200" dirty="0">
                  <a:latin typeface="Times New Roman" pitchFamily="18" charset="0"/>
                </a:rPr>
                <a:t>)</a:t>
              </a:r>
              <a:endParaRPr lang="en-GB" altLang="en-US" sz="3200" dirty="0">
                <a:latin typeface="Times New Roman" pitchFamily="18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4946" y="4306888"/>
              <a:ext cx="1958975" cy="1958975"/>
            </a:xfrm>
            <a:prstGeom prst="rect">
              <a:avLst/>
            </a:prstGeom>
          </p:spPr>
        </p:pic>
      </p:grp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600" dirty="0">
                <a:latin typeface="Garamond" pitchFamily="18" charset="0"/>
              </a:rPr>
              <a:t>Analiza </a:t>
            </a:r>
            <a:r>
              <a:rPr lang="en-GB" altLang="en-US" sz="1600" dirty="0" err="1">
                <a:latin typeface="Garamond" pitchFamily="18" charset="0"/>
              </a:rPr>
              <a:t>medicinske</a:t>
            </a:r>
            <a:r>
              <a:rPr lang="en-GB" altLang="en-US" sz="1600" dirty="0">
                <a:latin typeface="Garamond" pitchFamily="18" charset="0"/>
              </a:rPr>
              <a:t> </a:t>
            </a:r>
            <a:r>
              <a:rPr lang="en-GB" altLang="en-US" sz="1600" dirty="0" err="1">
                <a:latin typeface="Garamond" pitchFamily="18" charset="0"/>
              </a:rPr>
              <a:t>slike</a:t>
            </a:r>
            <a:endParaRPr lang="sr-Latn-CS" altLang="en-US" sz="16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51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96310"/>
            <a:ext cx="20574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0216040-77C9-40AE-8FF4-D75A198E3934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err="1"/>
              <a:t>Transla</a:t>
            </a:r>
            <a:r>
              <a:rPr lang="sr-Latn-RS" altLang="en-US" dirty="0"/>
              <a:t>cija i</a:t>
            </a:r>
            <a:r>
              <a:rPr lang="en-GB" altLang="en-US" dirty="0"/>
              <a:t> </a:t>
            </a:r>
            <a:r>
              <a:rPr lang="sr-Latn-RS" altLang="en-US" dirty="0"/>
              <a:t>r</a:t>
            </a:r>
            <a:r>
              <a:rPr lang="en-GB" altLang="en-US" dirty="0" err="1"/>
              <a:t>ota</a:t>
            </a:r>
            <a:r>
              <a:rPr lang="sr-Latn-RS" altLang="en-US" dirty="0"/>
              <a:t>c</a:t>
            </a:r>
            <a:r>
              <a:rPr lang="en-GB" altLang="en-US" dirty="0" err="1"/>
              <a:t>i</a:t>
            </a:r>
            <a:r>
              <a:rPr lang="sr-Latn-RS" altLang="en-US" dirty="0"/>
              <a:t>ja</a:t>
            </a:r>
            <a:endParaRPr lang="en-GB" altLang="en-US" dirty="0"/>
          </a:p>
        </p:txBody>
      </p:sp>
      <p:sp>
        <p:nvSpPr>
          <p:cNvPr id="215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556792"/>
            <a:ext cx="7886700" cy="4620171"/>
          </a:xfrm>
        </p:spPr>
        <p:txBody>
          <a:bodyPr/>
          <a:lstStyle/>
          <a:p>
            <a:pPr eaLnBrk="1" hangingPunct="1"/>
            <a:r>
              <a:rPr lang="sr-Latn-RS" altLang="en-US" dirty="0"/>
              <a:t>Uključuje okretanje oko koordinatnog početka</a:t>
            </a:r>
            <a:endParaRPr lang="en-GB" altLang="en-US" dirty="0"/>
          </a:p>
          <a:p>
            <a:pPr eaLnBrk="1" hangingPunct="1"/>
            <a:r>
              <a:rPr lang="sr-Latn-RS" altLang="en-US" dirty="0"/>
              <a:t>Ima formu </a:t>
            </a:r>
            <a:r>
              <a:rPr lang="en-GB" altLang="en-US" dirty="0"/>
              <a:t>standard</a:t>
            </a:r>
            <a:r>
              <a:rPr lang="sr-Latn-RS" altLang="en-US" dirty="0"/>
              <a:t>ne </a:t>
            </a:r>
            <a:r>
              <a:rPr lang="sr-Latn-CS" altLang="en-US" dirty="0"/>
              <a:t>perspe</a:t>
            </a:r>
            <a:r>
              <a:rPr lang="sr-Latn-RS" altLang="en-US" dirty="0"/>
              <a:t>k</a:t>
            </a:r>
            <a:r>
              <a:rPr lang="sr-Latn-CS" altLang="en-US" dirty="0"/>
              <a:t>tivne</a:t>
            </a:r>
            <a:r>
              <a:rPr lang="en-GB" altLang="en-US" dirty="0"/>
              <a:t> </a:t>
            </a:r>
            <a:r>
              <a:rPr lang="sr-Latn-CS" altLang="en-US" dirty="0"/>
              <a:t>transforma</a:t>
            </a:r>
            <a:r>
              <a:rPr lang="sr-Latn-RS" altLang="en-US" dirty="0"/>
              <a:t>cije, sa 3 nezavisna parametra</a:t>
            </a:r>
            <a:r>
              <a:rPr lang="sr-Latn-CS" altLang="en-US" dirty="0"/>
              <a:t>:</a:t>
            </a:r>
          </a:p>
          <a:p>
            <a:pPr eaLnBrk="1" hangingPunct="1"/>
            <a:endParaRPr lang="sr-Latn-CS" altLang="en-US" dirty="0"/>
          </a:p>
          <a:p>
            <a:pPr eaLnBrk="1" hangingPunct="1"/>
            <a:endParaRPr lang="sr-Latn-C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519624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graphicFrame>
        <p:nvGraphicFramePr>
          <p:cNvPr id="225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674140"/>
              </p:ext>
            </p:extLst>
          </p:nvPr>
        </p:nvGraphicFramePr>
        <p:xfrm>
          <a:off x="1259632" y="2492896"/>
          <a:ext cx="5357530" cy="1072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13000" imgH="482600" progId="Equation.3">
                  <p:embed/>
                </p:oleObj>
              </mc:Choice>
              <mc:Fallback>
                <p:oleObj name="Equation" r:id="rId3" imgW="2413000" imgH="482600" progId="Equation.3">
                  <p:embed/>
                  <p:pic>
                    <p:nvPicPr>
                      <p:cNvPr id="225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492896"/>
                        <a:ext cx="5357530" cy="1072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535" name="Picture 5" descr="warpovana_slik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922415"/>
            <a:ext cx="2664990" cy="267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6" descr="mozak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57339"/>
            <a:ext cx="2734037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7" name="Text Box 7"/>
          <p:cNvSpPr txBox="1">
            <a:spLocks noChangeArrowheads="1"/>
          </p:cNvSpPr>
          <p:nvPr/>
        </p:nvSpPr>
        <p:spPr bwMode="auto">
          <a:xfrm>
            <a:off x="5354868" y="3590044"/>
            <a:ext cx="22061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2000" dirty="0">
                <a:latin typeface="Times New Roman" pitchFamily="18" charset="0"/>
              </a:rPr>
              <a:t>t</a:t>
            </a:r>
            <a:r>
              <a:rPr lang="sr-Latn-CS" altLang="en-US" sz="2000" baseline="-25000" dirty="0">
                <a:latin typeface="Times New Roman" pitchFamily="18" charset="0"/>
              </a:rPr>
              <a:t>y</a:t>
            </a:r>
            <a:r>
              <a:rPr lang="sr-Latn-CS" altLang="en-US" sz="2000" dirty="0">
                <a:latin typeface="Times New Roman" pitchFamily="18" charset="0"/>
              </a:rPr>
              <a:t>=10, </a:t>
            </a:r>
            <a:r>
              <a:rPr lang="el-GR" altLang="en-US" sz="2000" i="1" dirty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l-GR" altLang="en-US" sz="2000" dirty="0">
                <a:latin typeface="Times New Roman" pitchFamily="18" charset="0"/>
              </a:rPr>
              <a:t> </a:t>
            </a:r>
            <a:r>
              <a:rPr lang="sr-Latn-CS" altLang="en-US" sz="2000" dirty="0">
                <a:latin typeface="Times New Roman" pitchFamily="18" charset="0"/>
              </a:rPr>
              <a:t>= 0.262</a:t>
            </a:r>
            <a:endParaRPr lang="en-GB" altLang="en-US" sz="20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2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20B0528-8914-413B-9772-48CDA60A0638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“</a:t>
            </a:r>
            <a:r>
              <a:rPr lang="sr-Latn-CS" altLang="en-US" dirty="0"/>
              <a:t>Similarity</a:t>
            </a:r>
            <a:r>
              <a:rPr lang="en-GB" altLang="en-US" dirty="0"/>
              <a:t>”</a:t>
            </a:r>
            <a:r>
              <a:rPr lang="sr-Latn-CS" altLang="en-US" dirty="0"/>
              <a:t> </a:t>
            </a:r>
            <a:r>
              <a:rPr lang="en-GB" altLang="en-US" dirty="0"/>
              <a:t>transform</a:t>
            </a:r>
            <a:r>
              <a:rPr lang="sr-Latn-RS" altLang="en-US" dirty="0"/>
              <a:t>acija</a:t>
            </a:r>
            <a:r>
              <a:rPr lang="sr-Latn-CS" altLang="en-US" dirty="0"/>
              <a:t> </a:t>
            </a:r>
            <a:endParaRPr lang="en-GB" altLang="en-US" dirty="0"/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altLang="en-US" dirty="0"/>
              <a:t>Uključuje</a:t>
            </a:r>
            <a:r>
              <a:rPr lang="en-GB" altLang="en-US" dirty="0"/>
              <a:t> </a:t>
            </a:r>
            <a:r>
              <a:rPr lang="en-GB" altLang="en-US" dirty="0" err="1"/>
              <a:t>transla</a:t>
            </a:r>
            <a:r>
              <a:rPr lang="sr-Latn-RS" altLang="en-US" dirty="0"/>
              <a:t>ciju, </a:t>
            </a:r>
            <a:r>
              <a:rPr lang="en-GB" altLang="en-US" dirty="0"/>
              <a:t>rota</a:t>
            </a:r>
            <a:r>
              <a:rPr lang="sr-Latn-RS" altLang="en-US" dirty="0"/>
              <a:t>c</a:t>
            </a:r>
            <a:r>
              <a:rPr lang="en-GB" altLang="en-US" dirty="0" err="1"/>
              <a:t>i</a:t>
            </a:r>
            <a:r>
              <a:rPr lang="sr-Latn-RS" altLang="en-US" dirty="0"/>
              <a:t>ju i uveličanje</a:t>
            </a:r>
            <a:endParaRPr lang="en-GB" altLang="en-US" dirty="0"/>
          </a:p>
          <a:p>
            <a:pPr eaLnBrk="1" hangingPunct="1"/>
            <a:r>
              <a:rPr lang="sr-Latn-RS" altLang="en-US" dirty="0"/>
              <a:t>Dovoljno za najveći broj medicinskih primena</a:t>
            </a:r>
            <a:endParaRPr lang="sr-Latn-CS" altLang="en-US" dirty="0"/>
          </a:p>
          <a:p>
            <a:pPr eaLnBrk="1" hangingPunct="1"/>
            <a:r>
              <a:rPr lang="sr-Latn-RS" altLang="en-US" dirty="0"/>
              <a:t>Ima </a:t>
            </a:r>
            <a:r>
              <a:rPr lang="sr-Latn-CS" altLang="en-US" dirty="0"/>
              <a:t>5 (</a:t>
            </a:r>
            <a:r>
              <a:rPr lang="sr-Latn-RS" altLang="en-US" dirty="0"/>
              <a:t>ili</a:t>
            </a:r>
            <a:r>
              <a:rPr lang="sr-Latn-CS" altLang="en-US" dirty="0"/>
              <a:t> 4) nezavisna parametra paramet</a:t>
            </a:r>
            <a:r>
              <a:rPr lang="en-GB" altLang="en-US" dirty="0"/>
              <a:t>e</a:t>
            </a:r>
            <a:r>
              <a:rPr lang="sr-Latn-CS" altLang="en-US" dirty="0"/>
              <a:t>r</a:t>
            </a:r>
            <a:r>
              <a:rPr lang="en-GB" altLang="en-US" dirty="0"/>
              <a:t>s</a:t>
            </a:r>
            <a:r>
              <a:rPr lang="sr-Latn-CS" altLang="en-US" dirty="0"/>
              <a:t>:</a:t>
            </a:r>
          </a:p>
          <a:p>
            <a:pPr eaLnBrk="1" hangingPunct="1"/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558" name="Object 4"/>
              <p:cNvSpPr txBox="1"/>
              <p:nvPr/>
            </p:nvSpPr>
            <p:spPr bwMode="auto">
              <a:xfrm>
                <a:off x="896937" y="3068960"/>
                <a:ext cx="7419479" cy="2209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𝑠𝑖𝑚</m:t>
                          </m:r>
                          <m:r>
                            <a:rPr lang="sr-Latn-R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aln/>
                        </m:rP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r-Latn-R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sr-Latn-R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sr-Latn-R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func>
                                  <m:funcPr>
                                    <m:ctrlP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GB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sr-Latn-R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func>
                                  <m:funcPr>
                                    <m:ctrlP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sr-Latn-R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func>
                                  <m:funcPr>
                                    <m:ctrlP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sr-Latn-R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func>
                                  <m:funcPr>
                                    <m:ctrlP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sz="2400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GB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GB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23558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937" y="3068960"/>
                <a:ext cx="7419479" cy="2209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50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932039" y="5373216"/>
            <a:ext cx="381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Zapremina c</a:t>
            </a:r>
            <a:r>
              <a:rPr lang="en-GB" sz="1600" dirty="0" err="1"/>
              <a:t>audate</a:t>
            </a:r>
            <a:r>
              <a:rPr lang="en-GB" sz="1600" dirty="0"/>
              <a:t> nucleus: 2151 mm</a:t>
            </a:r>
            <a:r>
              <a:rPr lang="en-GB" sz="1600" baseline="30000" dirty="0"/>
              <a:t>3</a:t>
            </a:r>
            <a:r>
              <a:rPr lang="en-GB" sz="1600" dirty="0"/>
              <a:t> </a:t>
            </a:r>
          </a:p>
        </p:txBody>
      </p:sp>
      <p:sp>
        <p:nvSpPr>
          <p:cNvPr id="10" name="Notched Right Arrow 9"/>
          <p:cNvSpPr/>
          <p:nvPr/>
        </p:nvSpPr>
        <p:spPr>
          <a:xfrm>
            <a:off x="3707904" y="5258589"/>
            <a:ext cx="1224136" cy="56780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Rezultati a</a:t>
            </a:r>
            <a:r>
              <a:rPr lang="en-GB" dirty="0" err="1"/>
              <a:t>naliz</a:t>
            </a:r>
            <a:r>
              <a:rPr lang="sr-Latn-RS" dirty="0"/>
              <a:t>e</a:t>
            </a:r>
            <a:r>
              <a:rPr lang="en-GB" dirty="0"/>
              <a:t> </a:t>
            </a:r>
            <a:r>
              <a:rPr lang="en-GB" dirty="0" err="1"/>
              <a:t>medicinske</a:t>
            </a:r>
            <a:r>
              <a:rPr lang="en-GB" dirty="0"/>
              <a:t> </a:t>
            </a:r>
            <a:r>
              <a:rPr lang="en-GB" dirty="0" err="1"/>
              <a:t>slike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805316"/>
            <a:ext cx="8229600" cy="2055732"/>
          </a:xfrm>
        </p:spPr>
        <p:txBody>
          <a:bodyPr/>
          <a:lstStyle/>
          <a:p>
            <a:r>
              <a:rPr lang="sr-Latn-RS" dirty="0"/>
              <a:t>Retko precizni i definitivno određeni</a:t>
            </a:r>
            <a:endParaRPr lang="en-GB" dirty="0"/>
          </a:p>
          <a:p>
            <a:r>
              <a:rPr lang="sr-Latn-RS" dirty="0"/>
              <a:t>Čak i kad izmerimo nešto precizno treba nam ideja šta je </a:t>
            </a:r>
            <a:r>
              <a:rPr lang="en-GB" dirty="0"/>
              <a:t>normal</a:t>
            </a:r>
            <a:r>
              <a:rPr lang="sr-Latn-RS" dirty="0"/>
              <a:t>an ili </a:t>
            </a:r>
            <a:r>
              <a:rPr lang="en-GB" dirty="0"/>
              <a:t>abnormal</a:t>
            </a:r>
            <a:r>
              <a:rPr lang="sr-Latn-RS" dirty="0"/>
              <a:t>an</a:t>
            </a:r>
            <a:r>
              <a:rPr lang="en-GB" dirty="0"/>
              <a:t> </a:t>
            </a:r>
            <a:r>
              <a:rPr lang="sr-Latn-RS" dirty="0"/>
              <a:t>rezultat</a:t>
            </a:r>
            <a:endParaRPr lang="en-GB" dirty="0"/>
          </a:p>
          <a:p>
            <a:pPr lvl="1"/>
            <a:r>
              <a:rPr lang="sr-Latn-RS" dirty="0"/>
              <a:t>Rezultati su stoga uglavnom probabilistički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859256" y="3876436"/>
            <a:ext cx="3817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Zapremina c</a:t>
            </a:r>
            <a:r>
              <a:rPr lang="en-GB" sz="1600" dirty="0" err="1"/>
              <a:t>audate</a:t>
            </a:r>
            <a:r>
              <a:rPr lang="en-GB" sz="1600" dirty="0"/>
              <a:t> nucleus: 2542 mm</a:t>
            </a:r>
            <a:r>
              <a:rPr lang="en-GB" sz="1600" baseline="30000" dirty="0"/>
              <a:t>3</a:t>
            </a:r>
            <a:r>
              <a:rPr lang="en-GB" sz="1600" dirty="0"/>
              <a:t> </a:t>
            </a:r>
          </a:p>
        </p:txBody>
      </p:sp>
      <p:sp>
        <p:nvSpPr>
          <p:cNvPr id="7" name="Notched Right Arrow 6"/>
          <p:cNvSpPr/>
          <p:nvPr/>
        </p:nvSpPr>
        <p:spPr>
          <a:xfrm>
            <a:off x="3635121" y="3761809"/>
            <a:ext cx="1224136" cy="56780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583" y="3280077"/>
            <a:ext cx="3322205" cy="307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427984" y="4509120"/>
            <a:ext cx="4443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Median </a:t>
            </a:r>
            <a:r>
              <a:rPr lang="sr-Latn-RS" sz="2000" dirty="0">
                <a:solidFill>
                  <a:srgbClr val="C00000"/>
                </a:solidFill>
              </a:rPr>
              <a:t>za taj uzrast</a:t>
            </a:r>
            <a:r>
              <a:rPr lang="en-GB" sz="2000" dirty="0">
                <a:solidFill>
                  <a:srgbClr val="C00000"/>
                </a:solidFill>
              </a:rPr>
              <a:t>: 3752 mm</a:t>
            </a:r>
            <a:r>
              <a:rPr lang="en-GB" sz="2000" baseline="30000" dirty="0">
                <a:solidFill>
                  <a:srgbClr val="C00000"/>
                </a:solidFill>
              </a:rPr>
              <a:t>3 </a:t>
            </a:r>
            <a:r>
              <a:rPr lang="en-GB" sz="2000" dirty="0">
                <a:solidFill>
                  <a:srgbClr val="C00000"/>
                </a:solidFill>
              </a:rPr>
              <a:t> </a:t>
            </a:r>
          </a:p>
          <a:p>
            <a:r>
              <a:rPr lang="sr-Latn-RS" sz="2000" dirty="0">
                <a:solidFill>
                  <a:srgbClr val="C00000"/>
                </a:solidFill>
              </a:rPr>
              <a:t>Standardno odstupanje</a:t>
            </a:r>
            <a:r>
              <a:rPr lang="en-GB" sz="2000" dirty="0">
                <a:solidFill>
                  <a:srgbClr val="C00000"/>
                </a:solidFill>
              </a:rPr>
              <a:t>: 210 mm</a:t>
            </a:r>
            <a:r>
              <a:rPr lang="en-GB" sz="2000" baseline="30000" dirty="0">
                <a:solidFill>
                  <a:srgbClr val="C00000"/>
                </a:solidFill>
              </a:rPr>
              <a:t>3 </a:t>
            </a:r>
            <a:endParaRPr lang="en-GB" sz="2000" dirty="0">
              <a:solidFill>
                <a:srgbClr val="C00000"/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23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F1320F2-35E3-47AE-B1E9-0FA88209F604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Affine</a:t>
            </a:r>
            <a:r>
              <a:rPr lang="en-GB" altLang="en-US" dirty="0"/>
              <a:t> </a:t>
            </a:r>
            <a:r>
              <a:rPr lang="sr-Latn-RS" altLang="en-US" dirty="0"/>
              <a:t>t</a:t>
            </a:r>
            <a:r>
              <a:rPr lang="en-GB" altLang="en-US" dirty="0" err="1"/>
              <a:t>ransform</a:t>
            </a:r>
            <a:r>
              <a:rPr lang="sr-Latn-RS" altLang="en-US" dirty="0"/>
              <a:t>acija</a:t>
            </a:r>
            <a:endParaRPr lang="en-GB" altLang="en-US" dirty="0"/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996951"/>
            <a:ext cx="8229600" cy="3375273"/>
          </a:xfrm>
        </p:spPr>
        <p:txBody>
          <a:bodyPr/>
          <a:lstStyle/>
          <a:p>
            <a:pPr eaLnBrk="1" hangingPunct="1"/>
            <a:r>
              <a:rPr lang="sr-Latn-RS" altLang="en-US" dirty="0"/>
              <a:t>Uključuje sve perspektivne efekte: </a:t>
            </a:r>
            <a:r>
              <a:rPr lang="sr-Latn-CS" altLang="en-US" dirty="0"/>
              <a:t>6 </a:t>
            </a:r>
            <a:r>
              <a:rPr lang="sr-Latn-RS" altLang="en-US" dirty="0"/>
              <a:t>nezavisnih parametara</a:t>
            </a:r>
            <a:endParaRPr lang="sr-Latn-CS" altLang="en-US" dirty="0"/>
          </a:p>
          <a:p>
            <a:pPr eaLnBrk="1" hangingPunct="1"/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582" name="Object 4"/>
              <p:cNvSpPr txBox="1"/>
              <p:nvPr/>
            </p:nvSpPr>
            <p:spPr bwMode="auto">
              <a:xfrm>
                <a:off x="829286" y="1690689"/>
                <a:ext cx="6552579" cy="169707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𝐀𝐩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GB" sz="3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eqArr>
                        </m:e>
                      </m:d>
                      <m:r>
                        <a:rPr lang="en-GB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3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4582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9286" y="1690689"/>
                <a:ext cx="6552579" cy="16970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mozak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077072"/>
            <a:ext cx="2376264" cy="224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 descr="warpovana_slika_aff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439" y="4077072"/>
            <a:ext cx="2284393" cy="224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560119" y="4149080"/>
            <a:ext cx="2557763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1800" dirty="0">
                <a:latin typeface="Times New Roman" pitchFamily="18" charset="0"/>
              </a:rPr>
              <a:t>(t</a:t>
            </a:r>
            <a:r>
              <a:rPr lang="sr-Latn-CS" altLang="en-US" sz="1800" baseline="-25000" dirty="0">
                <a:latin typeface="Times New Roman" pitchFamily="18" charset="0"/>
              </a:rPr>
              <a:t>x</a:t>
            </a:r>
            <a:r>
              <a:rPr lang="sr-Latn-CS" altLang="en-US" sz="1800" dirty="0">
                <a:latin typeface="Times New Roman" pitchFamily="18" charset="0"/>
              </a:rPr>
              <a:t> t</a:t>
            </a:r>
            <a:r>
              <a:rPr lang="sr-Latn-CS" altLang="en-US" sz="1800" baseline="-25000" dirty="0">
                <a:latin typeface="Times New Roman" pitchFamily="18" charset="0"/>
              </a:rPr>
              <a:t>y</a:t>
            </a:r>
            <a:r>
              <a:rPr lang="sr-Latn-CS" altLang="en-US" sz="1800" dirty="0">
                <a:latin typeface="Times New Roman" pitchFamily="18" charset="0"/>
              </a:rPr>
              <a:t>)</a:t>
            </a:r>
            <a:r>
              <a:rPr lang="en-GB" altLang="en-US" sz="1800" dirty="0">
                <a:latin typeface="Times New Roman" pitchFamily="18" charset="0"/>
              </a:rPr>
              <a:t> </a:t>
            </a:r>
            <a:r>
              <a:rPr lang="sr-Latn-CS" altLang="en-US" sz="1800" dirty="0">
                <a:latin typeface="Times New Roman" pitchFamily="18" charset="0"/>
              </a:rPr>
              <a:t>= (10 -35)</a:t>
            </a:r>
            <a:endParaRPr lang="en-GB" altLang="en-US" sz="1800" dirty="0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2000" i="1" dirty="0">
                <a:latin typeface="Times New Roman" pitchFamily="18" charset="0"/>
                <a:cs typeface="Times New Roman" pitchFamily="18" charset="0"/>
              </a:rPr>
              <a:t>θ</a:t>
            </a:r>
            <a:r>
              <a:rPr lang="el-GR" altLang="en-US" sz="1800" dirty="0">
                <a:latin typeface="Times New Roman" pitchFamily="18" charset="0"/>
              </a:rPr>
              <a:t> </a:t>
            </a:r>
            <a:r>
              <a:rPr lang="sr-Latn-CS" altLang="en-US" sz="1800" dirty="0">
                <a:latin typeface="Times New Roman" pitchFamily="18" charset="0"/>
              </a:rPr>
              <a:t>= 0.262</a:t>
            </a:r>
            <a:endParaRPr lang="en-GB" altLang="en-US" sz="1800" dirty="0">
              <a:latin typeface="Times New Roman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1800" dirty="0">
                <a:latin typeface="Times New Roman" pitchFamily="18" charset="0"/>
              </a:rPr>
              <a:t>(s</a:t>
            </a:r>
            <a:r>
              <a:rPr lang="sr-Latn-CS" altLang="en-US" sz="1800" baseline="-25000" dirty="0">
                <a:latin typeface="Times New Roman" pitchFamily="18" charset="0"/>
              </a:rPr>
              <a:t>x</a:t>
            </a:r>
            <a:r>
              <a:rPr lang="sr-Latn-CS" altLang="en-US" sz="1800" dirty="0">
                <a:latin typeface="Times New Roman" pitchFamily="18" charset="0"/>
              </a:rPr>
              <a:t> s</a:t>
            </a:r>
            <a:r>
              <a:rPr lang="sr-Latn-CS" altLang="en-US" sz="1800" baseline="-25000" dirty="0">
                <a:latin typeface="Times New Roman" pitchFamily="18" charset="0"/>
              </a:rPr>
              <a:t>y</a:t>
            </a:r>
            <a:r>
              <a:rPr lang="sr-Latn-CS" altLang="en-US" sz="1800" dirty="0">
                <a:latin typeface="Times New Roman" pitchFamily="18" charset="0"/>
              </a:rPr>
              <a:t>)</a:t>
            </a:r>
            <a:r>
              <a:rPr lang="en-GB" altLang="en-US" sz="1800" dirty="0">
                <a:latin typeface="Times New Roman" pitchFamily="18" charset="0"/>
              </a:rPr>
              <a:t> </a:t>
            </a:r>
            <a:r>
              <a:rPr lang="sr-Latn-CS" altLang="en-US" sz="1800" dirty="0">
                <a:latin typeface="Times New Roman" pitchFamily="18" charset="0"/>
              </a:rPr>
              <a:t>=</a:t>
            </a:r>
            <a:r>
              <a:rPr lang="en-GB" altLang="en-US" sz="1800" dirty="0">
                <a:latin typeface="Times New Roman" pitchFamily="18" charset="0"/>
              </a:rPr>
              <a:t> </a:t>
            </a:r>
            <a:r>
              <a:rPr lang="sr-Latn-CS" altLang="en-US" sz="1800" dirty="0">
                <a:latin typeface="Times New Roman" pitchFamily="18" charset="0"/>
              </a:rPr>
              <a:t>(1.2 1.4) </a:t>
            </a:r>
            <a:endParaRPr lang="en-GB" altLang="en-US" sz="1800" dirty="0">
              <a:latin typeface="Times New Roman" pitchFamily="18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865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31792017-FA04-4521-BE00-5A10B796C35A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Kruta</a:t>
            </a:r>
            <a:r>
              <a:rPr lang="en-GB" altLang="en-US" dirty="0"/>
              <a:t> </a:t>
            </a:r>
            <a:r>
              <a:rPr lang="sr-Latn-RS" altLang="en-US" dirty="0"/>
              <a:t>r</a:t>
            </a:r>
            <a:r>
              <a:rPr lang="en-GB" altLang="en-US" dirty="0" err="1"/>
              <a:t>egistra</a:t>
            </a:r>
            <a:r>
              <a:rPr lang="sr-Latn-RS" altLang="en-US" dirty="0"/>
              <a:t>cija u</a:t>
            </a:r>
            <a:r>
              <a:rPr lang="en-GB" altLang="en-US" dirty="0"/>
              <a:t> </a:t>
            </a:r>
            <a:r>
              <a:rPr lang="sr-Latn-CS" altLang="en-US" dirty="0"/>
              <a:t>3D</a:t>
            </a:r>
            <a:endParaRPr lang="en-GB" altLang="en-US" dirty="0"/>
          </a:p>
        </p:txBody>
      </p:sp>
      <p:sp>
        <p:nvSpPr>
          <p:cNvPr id="430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90689"/>
            <a:ext cx="8229600" cy="1273696"/>
          </a:xfrm>
        </p:spPr>
        <p:txBody>
          <a:bodyPr/>
          <a:lstStyle/>
          <a:p>
            <a:pPr eaLnBrk="1" hangingPunct="1"/>
            <a:r>
              <a:rPr lang="sr-Latn-RS" altLang="en-US" dirty="0"/>
              <a:t>Sve</a:t>
            </a:r>
            <a:r>
              <a:rPr lang="sr-Latn-CS" altLang="en-US" dirty="0"/>
              <a:t> 2D transformacije imaju svoje 3D verzije</a:t>
            </a:r>
          </a:p>
          <a:p>
            <a:pPr eaLnBrk="1" hangingPunct="1"/>
            <a:r>
              <a:rPr lang="sr-Latn-CS" altLang="en-US" dirty="0"/>
              <a:t>3D affine transforma</a:t>
            </a:r>
            <a:r>
              <a:rPr lang="sr-Latn-RS" altLang="en-US" dirty="0"/>
              <a:t>c</a:t>
            </a:r>
            <a:r>
              <a:rPr lang="en-GB" altLang="en-US" dirty="0" err="1"/>
              <a:t>i</a:t>
            </a:r>
            <a:r>
              <a:rPr lang="sr-Latn-RS" altLang="en-US" dirty="0"/>
              <a:t>ja</a:t>
            </a:r>
            <a:r>
              <a:rPr lang="sr-Latn-CS" altLang="en-US" dirty="0"/>
              <a:t> (12 paramet</a:t>
            </a:r>
            <a:r>
              <a:rPr lang="en-GB" altLang="en-US" dirty="0"/>
              <a:t>e</a:t>
            </a:r>
            <a:r>
              <a:rPr lang="sr-Latn-CS" altLang="en-US" dirty="0"/>
              <a:t>r</a:t>
            </a:r>
            <a:r>
              <a:rPr lang="en-GB" altLang="en-US" dirty="0"/>
              <a:t>s</a:t>
            </a:r>
            <a:r>
              <a:rPr lang="sr-Latn-CS" altLang="en-US" dirty="0"/>
              <a:t>):</a:t>
            </a:r>
          </a:p>
          <a:p>
            <a:pPr eaLnBrk="1" hangingPunct="1"/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014" name="Object 4"/>
              <p:cNvSpPr txBox="1"/>
              <p:nvPr/>
            </p:nvSpPr>
            <p:spPr bwMode="auto">
              <a:xfrm>
                <a:off x="457200" y="2598350"/>
                <a:ext cx="8029576" cy="250296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GB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affine</m:t>
                          </m:r>
                          <m:r>
                            <m:rPr>
                              <m:nor/>
                            </m:rPr>
                            <a:rPr lang="en-GB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m:rPr>
                              <m:nor/>
                            </m:rPr>
                            <a:rPr lang="en-GB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𝐀𝐩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GB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eqArr>
                        </m:e>
                      </m:d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4301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598350"/>
                <a:ext cx="8029576" cy="2502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45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"/>
              <p:cNvSpPr txBox="1">
                <a:spLocks noChangeArrowheads="1"/>
              </p:cNvSpPr>
              <p:nvPr/>
            </p:nvSpPr>
            <p:spPr bwMode="auto">
              <a:xfrm>
                <a:off x="644525" y="1518939"/>
                <a:ext cx="8229600" cy="5078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ts val="12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ts val="12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ts val="12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18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ts val="12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18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ts val="12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18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1383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5955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0527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509963" indent="-339725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sr-Latn-RS" altLang="en-US" kern="0" dirty="0"/>
                  <a:t>Za sve lokacije piksela</a:t>
                </a:r>
                <a:r>
                  <a:rPr lang="en-GB" altLang="en-US" kern="0" dirty="0"/>
                  <a:t> </a:t>
                </a:r>
                <a14:m>
                  <m:oMath xmlns:m="http://schemas.openxmlformats.org/officeDocument/2006/math">
                    <m:r>
                      <a:rPr lang="sr-Latn-CS" altLang="en-US" sz="2800" b="1" i="1" kern="0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sr-Latn-CS" altLang="en-US" b="1" kern="0" dirty="0">
                    <a:latin typeface="Times New Roman" pitchFamily="18" charset="0"/>
                  </a:rPr>
                  <a:t> </a:t>
                </a:r>
                <a:r>
                  <a:rPr lang="sr-Latn-RS" altLang="en-US" kern="0" dirty="0"/>
                  <a:t>u praznoj ciljnoj slici</a:t>
                </a:r>
                <a:endParaRPr lang="sr-Latn-CS" altLang="en-US" sz="3200" b="1" kern="0" dirty="0">
                  <a:latin typeface="Times New Roman" pitchFamily="18" charset="0"/>
                </a:endParaRPr>
              </a:p>
              <a:p>
                <a:pPr eaLnBrk="1" hangingPunct="1">
                  <a:defRPr/>
                </a:pPr>
                <a:r>
                  <a:rPr lang="sr-Latn-RS" altLang="en-US" kern="0" dirty="0"/>
                  <a:t>Nađemo</a:t>
                </a:r>
                <a:r>
                  <a:rPr lang="sr-Latn-CS" altLang="en-US" kern="0" dirty="0"/>
                  <a:t> </a:t>
                </a:r>
                <a14:m>
                  <m:oMath xmlns:m="http://schemas.openxmlformats.org/officeDocument/2006/math">
                    <m:r>
                      <a:rPr lang="sr-Latn-CS" altLang="en-US" i="1" kern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r-Latn-CS" altLang="en-US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r-Latn-CS" altLang="en-US" sz="2800" b="1" i="1" kern="0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r-Latn-CS" altLang="en-US" i="1" kern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r-Latn-CS" altLang="en-US" kern="0" dirty="0"/>
                  <a:t> u slici koju želimo da transformišemo </a:t>
                </a:r>
              </a:p>
              <a:p>
                <a:pPr eaLnBrk="1" hangingPunct="1">
                  <a:defRPr/>
                </a:pPr>
                <a14:m>
                  <m:oMath xmlns:m="http://schemas.openxmlformats.org/officeDocument/2006/math">
                    <m:r>
                      <a:rPr lang="sr-Latn-CS" altLang="en-US" i="1" kern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r-Latn-CS" altLang="en-US" i="1" kern="0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r-Latn-CS" altLang="en-US" sz="2400" b="1" i="1" kern="0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r-Latn-CS" altLang="en-US" i="1" kern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r-Latn-CS" altLang="en-US" kern="0" dirty="0">
                    <a:latin typeface="Times New Roman" pitchFamily="18" charset="0"/>
                  </a:rPr>
                  <a:t> su </a:t>
                </a:r>
                <a:r>
                  <a:rPr lang="sr-Latn-RS" altLang="en-US" kern="0" dirty="0"/>
                  <a:t>obično proizvoljne lokacije između celih vrednosti</a:t>
                </a:r>
                <a:endParaRPr lang="sr-Latn-CS" altLang="en-US" kern="0" dirty="0"/>
              </a:p>
              <a:p>
                <a:pPr eaLnBrk="1" hangingPunct="1">
                  <a:defRPr/>
                </a:pPr>
                <a:r>
                  <a:rPr lang="en-GB" altLang="en-US" kern="0" dirty="0"/>
                  <a:t>Interpol</a:t>
                </a:r>
                <a:r>
                  <a:rPr lang="sr-Latn-RS" altLang="en-US" kern="0" dirty="0"/>
                  <a:t>iramo sliku na</a:t>
                </a:r>
                <a:r>
                  <a:rPr lang="sr-Latn-CS" altLang="en-US" kern="0" dirty="0"/>
                  <a:t> </a:t>
                </a:r>
                <a14:m>
                  <m:oMath xmlns:m="http://schemas.openxmlformats.org/officeDocument/2006/math">
                    <m:r>
                      <a:rPr lang="sr-Latn-CS" altLang="en-US" i="1" kern="0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r-Latn-CS" altLang="en-US" i="1" kern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r-Latn-CS" altLang="en-US" b="1" i="1" kern="0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r-Latn-CS" altLang="en-US" i="1" kern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altLang="en-US" kern="0" dirty="0">
                    <a:latin typeface="Times New Roman" pitchFamily="18" charset="0"/>
                  </a:rPr>
                  <a:t> </a:t>
                </a:r>
                <a:r>
                  <a:rPr lang="sr-Latn-RS" altLang="en-US" kern="0" dirty="0"/>
                  <a:t>i popunimo prazan piksel na </a:t>
                </a:r>
                <a14:m>
                  <m:oMath xmlns:m="http://schemas.openxmlformats.org/officeDocument/2006/math">
                    <m:r>
                      <a:rPr lang="sr-Latn-CS" altLang="en-US" b="1" i="1" kern="0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endParaRPr lang="sr-Latn-CS" altLang="en-US" kern="0" dirty="0"/>
              </a:p>
              <a:p>
                <a:pPr eaLnBrk="1" hangingPunct="1">
                  <a:defRPr/>
                </a:pPr>
                <a:r>
                  <a:rPr lang="en-GB" altLang="en-US" kern="0" dirty="0" err="1"/>
                  <a:t>Interpola</a:t>
                </a:r>
                <a:r>
                  <a:rPr lang="sr-Latn-RS" altLang="en-US" kern="0" dirty="0"/>
                  <a:t>cija standardnim metodama</a:t>
                </a:r>
                <a:r>
                  <a:rPr lang="en-GB" altLang="en-US" kern="0" dirty="0"/>
                  <a:t>: linear</a:t>
                </a:r>
                <a:r>
                  <a:rPr lang="sr-Latn-RS" altLang="en-US" kern="0" dirty="0"/>
                  <a:t>na</a:t>
                </a:r>
                <a:r>
                  <a:rPr lang="en-GB" altLang="en-US" kern="0" dirty="0"/>
                  <a:t>, </a:t>
                </a:r>
                <a:r>
                  <a:rPr lang="sr-Latn-RS" altLang="en-US" kern="0" dirty="0"/>
                  <a:t>k</a:t>
                </a:r>
                <a:r>
                  <a:rPr lang="en-GB" altLang="en-US" kern="0" dirty="0"/>
                  <a:t>ubi</a:t>
                </a:r>
                <a:r>
                  <a:rPr lang="sr-Latn-RS" altLang="en-US" kern="0" dirty="0"/>
                  <a:t>čna</a:t>
                </a:r>
                <a:r>
                  <a:rPr lang="en-GB" altLang="en-US" kern="0" dirty="0"/>
                  <a:t> …</a:t>
                </a:r>
              </a:p>
            </p:txBody>
          </p:sp>
        </mc:Choice>
        <mc:Fallback>
          <p:sp>
            <p:nvSpPr>
              <p:cNvPr id="32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4525" y="1518939"/>
                <a:ext cx="8229600" cy="5078413"/>
              </a:xfrm>
              <a:prstGeom prst="rect">
                <a:avLst/>
              </a:prstGeom>
              <a:blipFill>
                <a:blip r:embed="rId3"/>
                <a:stretch>
                  <a:fillRect l="-2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2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5A4E62B-C8A3-4801-B4A6-2137583FCDE6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GB" altLang="en-US" sz="1200">
              <a:latin typeface="Garamond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629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eaLnBrk="1" hangingPunct="1"/>
                <a:r>
                  <a:rPr lang="sr-Latn-RS" altLang="en-US" dirty="0"/>
                  <a:t>Primena</a:t>
                </a:r>
                <a:r>
                  <a:rPr lang="sr-Latn-CS" altLang="en-US" dirty="0"/>
                  <a:t> </a:t>
                </a:r>
                <a14:m>
                  <m:oMath xmlns:m="http://schemas.openxmlformats.org/officeDocument/2006/math">
                    <m:r>
                      <a:rPr lang="sr-Latn-CS" altLang="en-US" sz="4000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</m:oMath>
                </a14:m>
                <a:r>
                  <a:rPr lang="sr-Latn-CS" altLang="en-US" dirty="0"/>
                  <a:t> </a:t>
                </a:r>
                <a:r>
                  <a:rPr lang="sr-Latn-RS" altLang="en-US" dirty="0"/>
                  <a:t>na sliku</a:t>
                </a:r>
                <a:endParaRPr lang="en-GB" altLang="en-US" dirty="0"/>
              </a:p>
            </p:txBody>
          </p:sp>
        </mc:Choice>
        <mc:Fallback>
          <p:sp>
            <p:nvSpPr>
              <p:cNvPr id="26629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1793875" y="4843066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2603500" y="4843066"/>
            <a:ext cx="144463" cy="144462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1793875" y="5505053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2603500" y="5505053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6635" name="Text Box 17"/>
          <p:cNvSpPr txBox="1">
            <a:spLocks noChangeArrowheads="1"/>
          </p:cNvSpPr>
          <p:nvPr/>
        </p:nvSpPr>
        <p:spPr bwMode="auto">
          <a:xfrm>
            <a:off x="1100138" y="4581128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2000">
                <a:latin typeface="Times New Roman" pitchFamily="18" charset="0"/>
              </a:rPr>
              <a:t>(1,1)</a:t>
            </a:r>
            <a:endParaRPr lang="en-GB" altLang="en-US" sz="2000">
              <a:latin typeface="Times New Roman" pitchFamily="18" charset="0"/>
            </a:endParaRPr>
          </a:p>
        </p:txBody>
      </p:sp>
      <p:sp>
        <p:nvSpPr>
          <p:cNvPr id="26636" name="Text Box 17"/>
          <p:cNvSpPr txBox="1">
            <a:spLocks noChangeArrowheads="1"/>
          </p:cNvSpPr>
          <p:nvPr/>
        </p:nvSpPr>
        <p:spPr bwMode="auto">
          <a:xfrm>
            <a:off x="1100138" y="5317728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2000">
                <a:latin typeface="Times New Roman" pitchFamily="18" charset="0"/>
              </a:rPr>
              <a:t>(2,1)</a:t>
            </a:r>
            <a:endParaRPr lang="en-GB" altLang="en-US" sz="2000">
              <a:latin typeface="Times New Roman" pitchFamily="18" charset="0"/>
            </a:endParaRPr>
          </a:p>
        </p:txBody>
      </p:sp>
      <p:sp>
        <p:nvSpPr>
          <p:cNvPr id="26637" name="Text Box 17"/>
          <p:cNvSpPr txBox="1">
            <a:spLocks noChangeArrowheads="1"/>
          </p:cNvSpPr>
          <p:nvPr/>
        </p:nvSpPr>
        <p:spPr bwMode="auto">
          <a:xfrm>
            <a:off x="2776538" y="5317728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2000">
                <a:latin typeface="Times New Roman" pitchFamily="18" charset="0"/>
              </a:rPr>
              <a:t>(2,2)</a:t>
            </a:r>
            <a:endParaRPr lang="en-GB" altLang="en-US" sz="2000">
              <a:latin typeface="Times New Roman" pitchFamily="18" charset="0"/>
            </a:endParaRPr>
          </a:p>
        </p:txBody>
      </p:sp>
      <p:sp>
        <p:nvSpPr>
          <p:cNvPr id="26638" name="Text Box 17"/>
          <p:cNvSpPr txBox="1">
            <a:spLocks noChangeArrowheads="1"/>
          </p:cNvSpPr>
          <p:nvPr/>
        </p:nvSpPr>
        <p:spPr bwMode="auto">
          <a:xfrm>
            <a:off x="2789238" y="4581128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2000">
                <a:latin typeface="Times New Roman" pitchFamily="18" charset="0"/>
              </a:rPr>
              <a:t>(1,2)</a:t>
            </a:r>
            <a:endParaRPr lang="en-GB" altLang="en-US" sz="2000">
              <a:latin typeface="Times New Roman" pitchFamily="18" charset="0"/>
            </a:endParaRPr>
          </a:p>
        </p:txBody>
      </p:sp>
      <p:sp>
        <p:nvSpPr>
          <p:cNvPr id="26639" name="Oval 18"/>
          <p:cNvSpPr>
            <a:spLocks noChangeArrowheads="1"/>
          </p:cNvSpPr>
          <p:nvPr/>
        </p:nvSpPr>
        <p:spPr bwMode="auto">
          <a:xfrm>
            <a:off x="5654675" y="4843066"/>
            <a:ext cx="144463" cy="144462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6640" name="Oval 19"/>
          <p:cNvSpPr>
            <a:spLocks noChangeArrowheads="1"/>
          </p:cNvSpPr>
          <p:nvPr/>
        </p:nvSpPr>
        <p:spPr bwMode="auto">
          <a:xfrm>
            <a:off x="6464300" y="4843066"/>
            <a:ext cx="144463" cy="144462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6641" name="Oval 20"/>
          <p:cNvSpPr>
            <a:spLocks noChangeArrowheads="1"/>
          </p:cNvSpPr>
          <p:nvPr/>
        </p:nvSpPr>
        <p:spPr bwMode="auto">
          <a:xfrm>
            <a:off x="5654675" y="5505053"/>
            <a:ext cx="144463" cy="14446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6642" name="Oval 21"/>
          <p:cNvSpPr>
            <a:spLocks noChangeArrowheads="1"/>
          </p:cNvSpPr>
          <p:nvPr/>
        </p:nvSpPr>
        <p:spPr bwMode="auto">
          <a:xfrm>
            <a:off x="6464300" y="5505053"/>
            <a:ext cx="144463" cy="14446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6643" name="Text Box 17"/>
          <p:cNvSpPr txBox="1">
            <a:spLocks noChangeArrowheads="1"/>
          </p:cNvSpPr>
          <p:nvPr/>
        </p:nvSpPr>
        <p:spPr bwMode="auto">
          <a:xfrm>
            <a:off x="4960938" y="4581128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2000">
                <a:latin typeface="Times New Roman" pitchFamily="18" charset="0"/>
              </a:rPr>
              <a:t>(3,4)</a:t>
            </a:r>
            <a:endParaRPr lang="en-GB" altLang="en-US" sz="2000">
              <a:latin typeface="Times New Roman" pitchFamily="18" charset="0"/>
            </a:endParaRPr>
          </a:p>
        </p:txBody>
      </p:sp>
      <p:sp>
        <p:nvSpPr>
          <p:cNvPr id="26644" name="Text Box 17"/>
          <p:cNvSpPr txBox="1">
            <a:spLocks noChangeArrowheads="1"/>
          </p:cNvSpPr>
          <p:nvPr/>
        </p:nvSpPr>
        <p:spPr bwMode="auto">
          <a:xfrm>
            <a:off x="4960938" y="5317728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2000">
                <a:latin typeface="Times New Roman" pitchFamily="18" charset="0"/>
              </a:rPr>
              <a:t>(4,4)</a:t>
            </a:r>
            <a:endParaRPr lang="en-GB" altLang="en-US" sz="2000">
              <a:latin typeface="Times New Roman" pitchFamily="18" charset="0"/>
            </a:endParaRPr>
          </a:p>
        </p:txBody>
      </p:sp>
      <p:sp>
        <p:nvSpPr>
          <p:cNvPr id="26645" name="Text Box 17"/>
          <p:cNvSpPr txBox="1">
            <a:spLocks noChangeArrowheads="1"/>
          </p:cNvSpPr>
          <p:nvPr/>
        </p:nvSpPr>
        <p:spPr bwMode="auto">
          <a:xfrm>
            <a:off x="6637338" y="5317728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2000">
                <a:latin typeface="Times New Roman" pitchFamily="18" charset="0"/>
              </a:rPr>
              <a:t>(4,5)</a:t>
            </a:r>
            <a:endParaRPr lang="en-GB" altLang="en-US" sz="2000">
              <a:latin typeface="Times New Roman" pitchFamily="18" charset="0"/>
            </a:endParaRPr>
          </a:p>
        </p:txBody>
      </p:sp>
      <p:sp>
        <p:nvSpPr>
          <p:cNvPr id="26646" name="Text Box 17"/>
          <p:cNvSpPr txBox="1">
            <a:spLocks noChangeArrowheads="1"/>
          </p:cNvSpPr>
          <p:nvPr/>
        </p:nvSpPr>
        <p:spPr bwMode="auto">
          <a:xfrm>
            <a:off x="6650038" y="4581128"/>
            <a:ext cx="82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2000">
                <a:latin typeface="Times New Roman" pitchFamily="18" charset="0"/>
              </a:rPr>
              <a:t>(3,5)</a:t>
            </a:r>
            <a:endParaRPr lang="en-GB" altLang="en-US" sz="2000">
              <a:latin typeface="Times New Roman" pitchFamily="18" charset="0"/>
            </a:endParaRPr>
          </a:p>
        </p:txBody>
      </p:sp>
      <p:sp>
        <p:nvSpPr>
          <p:cNvPr id="26647" name="Oval 26"/>
          <p:cNvSpPr>
            <a:spLocks noChangeArrowheads="1"/>
          </p:cNvSpPr>
          <p:nvPr/>
        </p:nvSpPr>
        <p:spPr bwMode="auto">
          <a:xfrm>
            <a:off x="5946775" y="5244703"/>
            <a:ext cx="144463" cy="14446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768600" y="5009753"/>
            <a:ext cx="2997200" cy="319088"/>
          </a:xfrm>
          <a:custGeom>
            <a:avLst/>
            <a:gdLst>
              <a:gd name="connsiteX0" fmla="*/ 0 w 2997200"/>
              <a:gd name="connsiteY0" fmla="*/ 0 h 318893"/>
              <a:gd name="connsiteX1" fmla="*/ 76200 w 2997200"/>
              <a:gd name="connsiteY1" fmla="*/ 38100 h 318893"/>
              <a:gd name="connsiteX2" fmla="*/ 152400 w 2997200"/>
              <a:gd name="connsiteY2" fmla="*/ 88900 h 318893"/>
              <a:gd name="connsiteX3" fmla="*/ 317500 w 2997200"/>
              <a:gd name="connsiteY3" fmla="*/ 152400 h 318893"/>
              <a:gd name="connsiteX4" fmla="*/ 393700 w 2997200"/>
              <a:gd name="connsiteY4" fmla="*/ 165100 h 318893"/>
              <a:gd name="connsiteX5" fmla="*/ 444500 w 2997200"/>
              <a:gd name="connsiteY5" fmla="*/ 177800 h 318893"/>
              <a:gd name="connsiteX6" fmla="*/ 609600 w 2997200"/>
              <a:gd name="connsiteY6" fmla="*/ 190500 h 318893"/>
              <a:gd name="connsiteX7" fmla="*/ 762000 w 2997200"/>
              <a:gd name="connsiteY7" fmla="*/ 215900 h 318893"/>
              <a:gd name="connsiteX8" fmla="*/ 812800 w 2997200"/>
              <a:gd name="connsiteY8" fmla="*/ 228600 h 318893"/>
              <a:gd name="connsiteX9" fmla="*/ 927100 w 2997200"/>
              <a:gd name="connsiteY9" fmla="*/ 241300 h 318893"/>
              <a:gd name="connsiteX10" fmla="*/ 1041400 w 2997200"/>
              <a:gd name="connsiteY10" fmla="*/ 266700 h 318893"/>
              <a:gd name="connsiteX11" fmla="*/ 1079500 w 2997200"/>
              <a:gd name="connsiteY11" fmla="*/ 279400 h 318893"/>
              <a:gd name="connsiteX12" fmla="*/ 1498600 w 2997200"/>
              <a:gd name="connsiteY12" fmla="*/ 304800 h 318893"/>
              <a:gd name="connsiteX13" fmla="*/ 1562100 w 2997200"/>
              <a:gd name="connsiteY13" fmla="*/ 317500 h 318893"/>
              <a:gd name="connsiteX14" fmla="*/ 2540000 w 2997200"/>
              <a:gd name="connsiteY14" fmla="*/ 292100 h 318893"/>
              <a:gd name="connsiteX15" fmla="*/ 2971800 w 2997200"/>
              <a:gd name="connsiteY15" fmla="*/ 292100 h 318893"/>
              <a:gd name="connsiteX16" fmla="*/ 2997200 w 2997200"/>
              <a:gd name="connsiteY16" fmla="*/ 279400 h 31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97200" h="318893">
                <a:moveTo>
                  <a:pt x="0" y="0"/>
                </a:moveTo>
                <a:cubicBezTo>
                  <a:pt x="25400" y="12700"/>
                  <a:pt x="51670" y="23791"/>
                  <a:pt x="76200" y="38100"/>
                </a:cubicBezTo>
                <a:cubicBezTo>
                  <a:pt x="102569" y="53482"/>
                  <a:pt x="123908" y="77941"/>
                  <a:pt x="152400" y="88900"/>
                </a:cubicBezTo>
                <a:cubicBezTo>
                  <a:pt x="207433" y="110067"/>
                  <a:pt x="259339" y="142706"/>
                  <a:pt x="317500" y="152400"/>
                </a:cubicBezTo>
                <a:cubicBezTo>
                  <a:pt x="342900" y="156633"/>
                  <a:pt x="368450" y="160050"/>
                  <a:pt x="393700" y="165100"/>
                </a:cubicBezTo>
                <a:cubicBezTo>
                  <a:pt x="410816" y="168523"/>
                  <a:pt x="427165" y="175761"/>
                  <a:pt x="444500" y="177800"/>
                </a:cubicBezTo>
                <a:cubicBezTo>
                  <a:pt x="499318" y="184249"/>
                  <a:pt x="554567" y="186267"/>
                  <a:pt x="609600" y="190500"/>
                </a:cubicBezTo>
                <a:cubicBezTo>
                  <a:pt x="723919" y="219080"/>
                  <a:pt x="583620" y="186170"/>
                  <a:pt x="762000" y="215900"/>
                </a:cubicBezTo>
                <a:cubicBezTo>
                  <a:pt x="779217" y="218769"/>
                  <a:pt x="795548" y="225946"/>
                  <a:pt x="812800" y="228600"/>
                </a:cubicBezTo>
                <a:cubicBezTo>
                  <a:pt x="850689" y="234429"/>
                  <a:pt x="889000" y="237067"/>
                  <a:pt x="927100" y="241300"/>
                </a:cubicBezTo>
                <a:cubicBezTo>
                  <a:pt x="1012869" y="269890"/>
                  <a:pt x="907293" y="236898"/>
                  <a:pt x="1041400" y="266700"/>
                </a:cubicBezTo>
                <a:cubicBezTo>
                  <a:pt x="1054468" y="269604"/>
                  <a:pt x="1066248" y="277507"/>
                  <a:pt x="1079500" y="279400"/>
                </a:cubicBezTo>
                <a:cubicBezTo>
                  <a:pt x="1188022" y="294903"/>
                  <a:pt x="1419776" y="301217"/>
                  <a:pt x="1498600" y="304800"/>
                </a:cubicBezTo>
                <a:cubicBezTo>
                  <a:pt x="1519767" y="309033"/>
                  <a:pt x="1540514" y="317500"/>
                  <a:pt x="1562100" y="317500"/>
                </a:cubicBezTo>
                <a:cubicBezTo>
                  <a:pt x="2299561" y="317500"/>
                  <a:pt x="2146696" y="327855"/>
                  <a:pt x="2540000" y="292100"/>
                </a:cubicBezTo>
                <a:cubicBezTo>
                  <a:pt x="2690237" y="297878"/>
                  <a:pt x="2827233" y="321013"/>
                  <a:pt x="2971800" y="292100"/>
                </a:cubicBezTo>
                <a:cubicBezTo>
                  <a:pt x="2981082" y="290244"/>
                  <a:pt x="2988733" y="283633"/>
                  <a:pt x="2997200" y="27940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649" name="Text Box 17"/>
              <p:cNvSpPr txBox="1">
                <a:spLocks noChangeArrowheads="1"/>
              </p:cNvSpPr>
              <p:nvPr/>
            </p:nvSpPr>
            <p:spPr bwMode="auto">
              <a:xfrm>
                <a:off x="3930650" y="4747816"/>
                <a:ext cx="828675" cy="523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alt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sr-Latn-R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sr-Latn-RS" altLang="en-US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sr-Latn-R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altLang="en-US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26649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0650" y="4747816"/>
                <a:ext cx="828675" cy="523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5560291" y="6037148"/>
            <a:ext cx="242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Slika koja se transformiše</a:t>
            </a:r>
            <a:endParaRPr lang="en-GB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174336" y="6042774"/>
            <a:ext cx="2429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Transformisana slika</a:t>
            </a:r>
            <a:endParaRPr lang="en-GB" sz="1600" dirty="0"/>
          </a:p>
        </p:txBody>
      </p:sp>
      <p:sp>
        <p:nvSpPr>
          <p:cNvPr id="28" name="Freeform 27"/>
          <p:cNvSpPr/>
          <p:nvPr/>
        </p:nvSpPr>
        <p:spPr>
          <a:xfrm>
            <a:off x="2847112" y="5032849"/>
            <a:ext cx="2997200" cy="319088"/>
          </a:xfrm>
          <a:custGeom>
            <a:avLst/>
            <a:gdLst>
              <a:gd name="connsiteX0" fmla="*/ 0 w 2997200"/>
              <a:gd name="connsiteY0" fmla="*/ 0 h 318893"/>
              <a:gd name="connsiteX1" fmla="*/ 76200 w 2997200"/>
              <a:gd name="connsiteY1" fmla="*/ 38100 h 318893"/>
              <a:gd name="connsiteX2" fmla="*/ 152400 w 2997200"/>
              <a:gd name="connsiteY2" fmla="*/ 88900 h 318893"/>
              <a:gd name="connsiteX3" fmla="*/ 317500 w 2997200"/>
              <a:gd name="connsiteY3" fmla="*/ 152400 h 318893"/>
              <a:gd name="connsiteX4" fmla="*/ 393700 w 2997200"/>
              <a:gd name="connsiteY4" fmla="*/ 165100 h 318893"/>
              <a:gd name="connsiteX5" fmla="*/ 444500 w 2997200"/>
              <a:gd name="connsiteY5" fmla="*/ 177800 h 318893"/>
              <a:gd name="connsiteX6" fmla="*/ 609600 w 2997200"/>
              <a:gd name="connsiteY6" fmla="*/ 190500 h 318893"/>
              <a:gd name="connsiteX7" fmla="*/ 762000 w 2997200"/>
              <a:gd name="connsiteY7" fmla="*/ 215900 h 318893"/>
              <a:gd name="connsiteX8" fmla="*/ 812800 w 2997200"/>
              <a:gd name="connsiteY8" fmla="*/ 228600 h 318893"/>
              <a:gd name="connsiteX9" fmla="*/ 927100 w 2997200"/>
              <a:gd name="connsiteY9" fmla="*/ 241300 h 318893"/>
              <a:gd name="connsiteX10" fmla="*/ 1041400 w 2997200"/>
              <a:gd name="connsiteY10" fmla="*/ 266700 h 318893"/>
              <a:gd name="connsiteX11" fmla="*/ 1079500 w 2997200"/>
              <a:gd name="connsiteY11" fmla="*/ 279400 h 318893"/>
              <a:gd name="connsiteX12" fmla="*/ 1498600 w 2997200"/>
              <a:gd name="connsiteY12" fmla="*/ 304800 h 318893"/>
              <a:gd name="connsiteX13" fmla="*/ 1562100 w 2997200"/>
              <a:gd name="connsiteY13" fmla="*/ 317500 h 318893"/>
              <a:gd name="connsiteX14" fmla="*/ 2540000 w 2997200"/>
              <a:gd name="connsiteY14" fmla="*/ 292100 h 318893"/>
              <a:gd name="connsiteX15" fmla="*/ 2971800 w 2997200"/>
              <a:gd name="connsiteY15" fmla="*/ 292100 h 318893"/>
              <a:gd name="connsiteX16" fmla="*/ 2997200 w 2997200"/>
              <a:gd name="connsiteY16" fmla="*/ 279400 h 318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97200" h="318893">
                <a:moveTo>
                  <a:pt x="0" y="0"/>
                </a:moveTo>
                <a:cubicBezTo>
                  <a:pt x="25400" y="12700"/>
                  <a:pt x="51670" y="23791"/>
                  <a:pt x="76200" y="38100"/>
                </a:cubicBezTo>
                <a:cubicBezTo>
                  <a:pt x="102569" y="53482"/>
                  <a:pt x="123908" y="77941"/>
                  <a:pt x="152400" y="88900"/>
                </a:cubicBezTo>
                <a:cubicBezTo>
                  <a:pt x="207433" y="110067"/>
                  <a:pt x="259339" y="142706"/>
                  <a:pt x="317500" y="152400"/>
                </a:cubicBezTo>
                <a:cubicBezTo>
                  <a:pt x="342900" y="156633"/>
                  <a:pt x="368450" y="160050"/>
                  <a:pt x="393700" y="165100"/>
                </a:cubicBezTo>
                <a:cubicBezTo>
                  <a:pt x="410816" y="168523"/>
                  <a:pt x="427165" y="175761"/>
                  <a:pt x="444500" y="177800"/>
                </a:cubicBezTo>
                <a:cubicBezTo>
                  <a:pt x="499318" y="184249"/>
                  <a:pt x="554567" y="186267"/>
                  <a:pt x="609600" y="190500"/>
                </a:cubicBezTo>
                <a:cubicBezTo>
                  <a:pt x="723919" y="219080"/>
                  <a:pt x="583620" y="186170"/>
                  <a:pt x="762000" y="215900"/>
                </a:cubicBezTo>
                <a:cubicBezTo>
                  <a:pt x="779217" y="218769"/>
                  <a:pt x="795548" y="225946"/>
                  <a:pt x="812800" y="228600"/>
                </a:cubicBezTo>
                <a:cubicBezTo>
                  <a:pt x="850689" y="234429"/>
                  <a:pt x="889000" y="237067"/>
                  <a:pt x="927100" y="241300"/>
                </a:cubicBezTo>
                <a:cubicBezTo>
                  <a:pt x="1012869" y="269890"/>
                  <a:pt x="907293" y="236898"/>
                  <a:pt x="1041400" y="266700"/>
                </a:cubicBezTo>
                <a:cubicBezTo>
                  <a:pt x="1054468" y="269604"/>
                  <a:pt x="1066248" y="277507"/>
                  <a:pt x="1079500" y="279400"/>
                </a:cubicBezTo>
                <a:cubicBezTo>
                  <a:pt x="1188022" y="294903"/>
                  <a:pt x="1419776" y="301217"/>
                  <a:pt x="1498600" y="304800"/>
                </a:cubicBezTo>
                <a:cubicBezTo>
                  <a:pt x="1519767" y="309033"/>
                  <a:pt x="1540514" y="317500"/>
                  <a:pt x="1562100" y="317500"/>
                </a:cubicBezTo>
                <a:cubicBezTo>
                  <a:pt x="2299561" y="317500"/>
                  <a:pt x="2146696" y="327855"/>
                  <a:pt x="2540000" y="292100"/>
                </a:cubicBezTo>
                <a:cubicBezTo>
                  <a:pt x="2690237" y="297878"/>
                  <a:pt x="2827233" y="321013"/>
                  <a:pt x="2971800" y="292100"/>
                </a:cubicBezTo>
                <a:cubicBezTo>
                  <a:pt x="2981082" y="290244"/>
                  <a:pt x="2988733" y="283633"/>
                  <a:pt x="2997200" y="279400"/>
                </a:cubicBezTo>
              </a:path>
            </a:pathLst>
          </a:custGeom>
          <a:noFill/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9" name="Oval 26"/>
          <p:cNvSpPr>
            <a:spLocks noChangeArrowheads="1"/>
          </p:cNvSpPr>
          <p:nvPr/>
        </p:nvSpPr>
        <p:spPr bwMode="auto">
          <a:xfrm>
            <a:off x="2603498" y="4843065"/>
            <a:ext cx="144463" cy="144463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519624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C04ED3-E519-4530-9755-A96A422431ED}"/>
              </a:ext>
            </a:extLst>
          </p:cNvPr>
          <p:cNvGrpSpPr/>
          <p:nvPr/>
        </p:nvGrpSpPr>
        <p:grpSpPr>
          <a:xfrm>
            <a:off x="1797050" y="4843400"/>
            <a:ext cx="950912" cy="806450"/>
            <a:chOff x="1797050" y="4666070"/>
            <a:chExt cx="950912" cy="806450"/>
          </a:xfrm>
        </p:grpSpPr>
        <p:sp>
          <p:nvSpPr>
            <p:cNvPr id="30" name="Oval 19">
              <a:extLst>
                <a:ext uri="{FF2B5EF4-FFF2-40B4-BE49-F238E27FC236}">
                  <a16:creationId xmlns:a16="http://schemas.microsoft.com/office/drawing/2014/main" id="{54ABA6C0-1CA3-4B62-8859-99BB3A71B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050" y="4666070"/>
              <a:ext cx="144463" cy="144462"/>
            </a:xfrm>
            <a:prstGeom prst="ellipse">
              <a:avLst/>
            </a:prstGeom>
            <a:solidFill>
              <a:srgbClr val="6CA62C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003AA093-6F0F-4B46-8729-ABD774060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050" y="5328057"/>
              <a:ext cx="144463" cy="144463"/>
            </a:xfrm>
            <a:prstGeom prst="ellipse">
              <a:avLst/>
            </a:prstGeom>
            <a:solidFill>
              <a:srgbClr val="AFDC7E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  <p:sp>
          <p:nvSpPr>
            <p:cNvPr id="34" name="Oval 21">
              <a:extLst>
                <a:ext uri="{FF2B5EF4-FFF2-40B4-BE49-F238E27FC236}">
                  <a16:creationId xmlns:a16="http://schemas.microsoft.com/office/drawing/2014/main" id="{54CE5995-256A-403B-80EF-81797BCDD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3499" y="5325942"/>
              <a:ext cx="144463" cy="14446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75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47" grpId="0" animBg="1"/>
      <p:bldP spid="5" grpId="0" animBg="1"/>
      <p:bldP spid="5" grpId="1" animBg="1"/>
      <p:bldP spid="26649" grpId="0"/>
      <p:bldP spid="28" grpId="0" animBg="1"/>
      <p:bldP spid="2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281A4DD-86F9-4473-8D84-C4A55CDAD588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</a:t>
            </a:r>
            <a:r>
              <a:rPr lang="sr-Latn-CS" altLang="en-US" dirty="0"/>
              <a:t>ransformacija </a:t>
            </a:r>
            <a:r>
              <a:rPr lang="sr-Latn-RS" altLang="en-US" dirty="0"/>
              <a:t>slike</a:t>
            </a:r>
            <a:endParaRPr lang="en-GB" altLang="en-US" dirty="0"/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8638" y="1556792"/>
            <a:ext cx="8229600" cy="1224136"/>
          </a:xfrm>
        </p:spPr>
        <p:txBody>
          <a:bodyPr/>
          <a:lstStyle/>
          <a:p>
            <a:pPr eaLnBrk="1" hangingPunct="1"/>
            <a:r>
              <a:rPr lang="sr-Latn-RS" altLang="en-US" dirty="0"/>
              <a:t>Interpolacijom transformisanih lokacija iz prazne slike i prepisivanjem tih vrednosti nazad na originalne lokacije dobijamo transformisanu sliku</a:t>
            </a:r>
            <a:endParaRPr lang="el-GR" altLang="en-US" dirty="0"/>
          </a:p>
        </p:txBody>
      </p:sp>
      <p:pic>
        <p:nvPicPr>
          <p:cNvPr id="27654" name="Picture 4" descr="sampling_points_N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38" y="2874963"/>
            <a:ext cx="4462462" cy="350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5" descr="sampling_poi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874963"/>
            <a:ext cx="4464050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6" name="AutoShape 6"/>
          <p:cNvSpPr>
            <a:spLocks noChangeArrowheads="1"/>
          </p:cNvSpPr>
          <p:nvPr/>
        </p:nvSpPr>
        <p:spPr bwMode="auto">
          <a:xfrm>
            <a:off x="3671888" y="2348235"/>
            <a:ext cx="2305050" cy="720725"/>
          </a:xfrm>
          <a:prstGeom prst="curvedDownArrow">
            <a:avLst>
              <a:gd name="adj1" fmla="val 63965"/>
              <a:gd name="adj2" fmla="val 12793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657" name="Text Box 7"/>
              <p:cNvSpPr txBox="1">
                <a:spLocks noChangeArrowheads="1"/>
              </p:cNvSpPr>
              <p:nvPr/>
            </p:nvSpPr>
            <p:spPr bwMode="auto">
              <a:xfrm>
                <a:off x="4499992" y="2295277"/>
                <a:ext cx="1223962" cy="701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sr-Latn-CS" altLang="en-US" sz="4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sr-Latn-CS" altLang="en-US" sz="4000" i="1" dirty="0">
                    <a:latin typeface="Times New Roman" pitchFamily="18" charset="0"/>
                  </a:rPr>
                  <a:t> </a:t>
                </a:r>
                <a:endParaRPr lang="en-GB" altLang="en-US" sz="4000" i="1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27657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9992" y="2295277"/>
                <a:ext cx="1223962" cy="7016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53336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600" dirty="0">
                <a:latin typeface="Garamond" pitchFamily="18" charset="0"/>
              </a:rPr>
              <a:t>Analiza </a:t>
            </a:r>
            <a:r>
              <a:rPr lang="en-GB" altLang="en-US" sz="1600" dirty="0" err="1">
                <a:latin typeface="Garamond" pitchFamily="18" charset="0"/>
              </a:rPr>
              <a:t>medicinske</a:t>
            </a:r>
            <a:r>
              <a:rPr lang="en-GB" altLang="en-US" sz="1600" dirty="0">
                <a:latin typeface="Garamond" pitchFamily="18" charset="0"/>
              </a:rPr>
              <a:t> </a:t>
            </a:r>
            <a:r>
              <a:rPr lang="en-GB" altLang="en-US" sz="1600" dirty="0" err="1">
                <a:latin typeface="Garamond" pitchFamily="18" charset="0"/>
              </a:rPr>
              <a:t>slike</a:t>
            </a:r>
            <a:endParaRPr lang="sr-Latn-CS" altLang="en-US" sz="16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61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89700" y="6243638"/>
            <a:ext cx="2133600" cy="45720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1DE2BFE8-B7C4-447E-B8AB-8B0EDA29C8F9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T</a:t>
            </a:r>
            <a:r>
              <a:rPr lang="sr-Latn-CS" altLang="en-US" dirty="0"/>
              <a:t>ransformacija </a:t>
            </a:r>
            <a:r>
              <a:rPr lang="sr-Latn-RS" altLang="en-US" dirty="0"/>
              <a:t>slike</a:t>
            </a:r>
            <a:endParaRPr lang="en-GB" altLang="en-US" dirty="0"/>
          </a:p>
        </p:txBody>
      </p:sp>
      <p:sp>
        <p:nvSpPr>
          <p:cNvPr id="28679" name="Text Box 9"/>
          <p:cNvSpPr txBox="1">
            <a:spLocks noChangeArrowheads="1"/>
          </p:cNvSpPr>
          <p:nvPr/>
        </p:nvSpPr>
        <p:spPr bwMode="auto">
          <a:xfrm>
            <a:off x="5237754" y="2446184"/>
            <a:ext cx="30849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2400" dirty="0">
                <a:latin typeface="Times New Roman" pitchFamily="18" charset="0"/>
              </a:rPr>
              <a:t>Sampling</a:t>
            </a:r>
            <a:r>
              <a:rPr lang="sr-Latn-CS" altLang="en-US" sz="2400" i="1" dirty="0">
                <a:latin typeface="Times New Roman" pitchFamily="18" charset="0"/>
              </a:rPr>
              <a:t> </a:t>
            </a:r>
            <a:endParaRPr lang="en-GB" altLang="en-US" sz="2400" i="1" dirty="0">
              <a:latin typeface="Times New Roman" pitchFamily="18" charset="0"/>
            </a:endParaRPr>
          </a:p>
        </p:txBody>
      </p:sp>
      <p:pic>
        <p:nvPicPr>
          <p:cNvPr id="28681" name="Picture 11" descr="warpovana_sli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38" y="2913063"/>
            <a:ext cx="45021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2" name="Picture 4" descr="sampling_points_N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2913063"/>
            <a:ext cx="438785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AutoShape 8"/>
          <p:cNvSpPr>
            <a:spLocks noChangeArrowheads="1"/>
          </p:cNvSpPr>
          <p:nvPr/>
        </p:nvSpPr>
        <p:spPr bwMode="auto">
          <a:xfrm>
            <a:off x="3203848" y="2492896"/>
            <a:ext cx="2305050" cy="720725"/>
          </a:xfrm>
          <a:prstGeom prst="curvedDownArrow">
            <a:avLst>
              <a:gd name="adj1" fmla="val 63965"/>
              <a:gd name="adj2" fmla="val 127930"/>
              <a:gd name="adj3" fmla="val 33333"/>
            </a:avLst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591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07B47260-01EF-4EB8-8069-20BFECEEB53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49" y="365126"/>
            <a:ext cx="8229599" cy="1325563"/>
          </a:xfrm>
        </p:spPr>
        <p:txBody>
          <a:bodyPr/>
          <a:lstStyle/>
          <a:p>
            <a:pPr eaLnBrk="1" hangingPunct="1"/>
            <a:r>
              <a:rPr lang="sr-Latn-RS" altLang="en-US" dirty="0"/>
              <a:t>Homografija: puna p</a:t>
            </a:r>
            <a:r>
              <a:rPr lang="en-GB" altLang="en-US" dirty="0" err="1"/>
              <a:t>erspe</a:t>
            </a:r>
            <a:r>
              <a:rPr lang="sr-Latn-RS" altLang="en-US" dirty="0"/>
              <a:t>k</a:t>
            </a:r>
            <a:r>
              <a:rPr lang="en-GB" altLang="en-US" dirty="0" err="1"/>
              <a:t>tiv</a:t>
            </a:r>
            <a:r>
              <a:rPr lang="sr-Latn-RS" altLang="en-US" dirty="0"/>
              <a:t>na</a:t>
            </a:r>
            <a:r>
              <a:rPr lang="en-GB" altLang="en-US" dirty="0"/>
              <a:t> </a:t>
            </a:r>
            <a:r>
              <a:rPr lang="sr-Latn-RS" altLang="en-US" dirty="0"/>
              <a:t>t</a:t>
            </a:r>
            <a:r>
              <a:rPr lang="en-GB" altLang="en-US" dirty="0" err="1"/>
              <a:t>ransforma</a:t>
            </a:r>
            <a:r>
              <a:rPr lang="sr-Latn-RS" altLang="en-US" dirty="0"/>
              <a:t>cija</a:t>
            </a: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70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26890"/>
                <a:ext cx="8229600" cy="4970462"/>
              </a:xfrm>
            </p:spPr>
            <p:txBody>
              <a:bodyPr/>
              <a:lstStyle/>
              <a:p>
                <a:pPr eaLnBrk="1" hangingPunct="1"/>
                <a:r>
                  <a:rPr lang="sr-Latn-RS" altLang="en-US" dirty="0"/>
                  <a:t>Dozvoljava potpunu </a:t>
                </a:r>
                <a:r>
                  <a:rPr lang="en-GB" altLang="en-US" dirty="0" err="1"/>
                  <a:t>perspe</a:t>
                </a:r>
                <a:r>
                  <a:rPr lang="sr-Latn-RS" altLang="en-US" dirty="0"/>
                  <a:t>k</a:t>
                </a:r>
                <a:r>
                  <a:rPr lang="en-GB" altLang="en-US" dirty="0" err="1"/>
                  <a:t>tiv</a:t>
                </a:r>
                <a:r>
                  <a:rPr lang="sr-Latn-RS" altLang="en-US" dirty="0"/>
                  <a:t>nu</a:t>
                </a:r>
                <a:r>
                  <a:rPr lang="en-GB" altLang="en-US" dirty="0"/>
                  <a:t> </a:t>
                </a:r>
                <a:r>
                  <a:rPr lang="en-GB" altLang="en-US" dirty="0" err="1"/>
                  <a:t>deforma</a:t>
                </a:r>
                <a:r>
                  <a:rPr lang="sr-Latn-RS" altLang="en-US" dirty="0"/>
                  <a:t>ciju četvorougla</a:t>
                </a:r>
                <a:endParaRPr lang="sr-Latn-CS" altLang="en-US" dirty="0"/>
              </a:p>
              <a:p>
                <a:pPr eaLnBrk="1" hangingPunct="1"/>
                <a14:m>
                  <m:oMath xmlns:m="http://schemas.openxmlformats.org/officeDocument/2006/math">
                    <m:r>
                      <a:rPr lang="sr-Latn-CS" altLang="en-US" sz="2400" b="1" i="0" dirty="0" smtClean="0">
                        <a:latin typeface="Cambria Math" panose="02040503050406030204" pitchFamily="18" charset="0"/>
                      </a:rPr>
                      <m:t>𝐇</m:t>
                    </m:r>
                  </m:oMath>
                </a14:m>
                <a:r>
                  <a:rPr lang="sr-Latn-CS" altLang="en-US" dirty="0"/>
                  <a:t> </a:t>
                </a:r>
                <a:r>
                  <a:rPr lang="sr-Latn-RS" altLang="en-US" dirty="0"/>
                  <a:t>je</a:t>
                </a:r>
                <a:r>
                  <a:rPr lang="en-GB" altLang="en-US" dirty="0"/>
                  <a:t> </a:t>
                </a:r>
                <a:r>
                  <a:rPr lang="sr-Latn-CS" altLang="en-US" dirty="0"/>
                  <a:t>3 x 3 matri</a:t>
                </a:r>
                <a:r>
                  <a:rPr lang="sr-Latn-RS" altLang="en-US" dirty="0"/>
                  <a:t>ca</a:t>
                </a:r>
                <a:r>
                  <a:rPr lang="sr-Latn-CS" altLang="en-US" dirty="0"/>
                  <a:t> </a:t>
                </a:r>
                <a:r>
                  <a:rPr lang="sr-Latn-RS" altLang="en-US" dirty="0"/>
                  <a:t>sa</a:t>
                </a:r>
                <a:r>
                  <a:rPr lang="sr-Latn-CS" altLang="en-US" dirty="0"/>
                  <a:t> 8 paramet</a:t>
                </a:r>
                <a:r>
                  <a:rPr lang="sr-Latn-RS" altLang="en-US" dirty="0"/>
                  <a:t>a</a:t>
                </a:r>
                <a:r>
                  <a:rPr lang="sr-Latn-CS" altLang="en-US" dirty="0"/>
                  <a:t>r</a:t>
                </a:r>
                <a:r>
                  <a:rPr lang="sr-Latn-RS" altLang="en-US" dirty="0"/>
                  <a:t>a</a:t>
                </a:r>
                <a:endParaRPr lang="sr-Latn-CS" altLang="en-US" dirty="0"/>
              </a:p>
            </p:txBody>
          </p:sp>
        </mc:Choice>
        <mc:Fallback>
          <p:sp>
            <p:nvSpPr>
              <p:cNvPr id="2970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26890"/>
                <a:ext cx="8229600" cy="4970462"/>
              </a:xfrm>
              <a:blipFill>
                <a:blip r:embed="rId3"/>
                <a:stretch>
                  <a:fillRect l="-963" t="-13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1258888" y="4113213"/>
            <a:ext cx="1800225" cy="17287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9703" name="AutoShape 6"/>
          <p:cNvSpPr>
            <a:spLocks noChangeArrowheads="1"/>
          </p:cNvSpPr>
          <p:nvPr/>
        </p:nvSpPr>
        <p:spPr bwMode="auto">
          <a:xfrm>
            <a:off x="3706813" y="4545013"/>
            <a:ext cx="1296987" cy="792162"/>
          </a:xfrm>
          <a:prstGeom prst="rightArrow">
            <a:avLst>
              <a:gd name="adj1" fmla="val 50000"/>
              <a:gd name="adj2" fmla="val 40932"/>
            </a:avLst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b="1">
                <a:latin typeface="Times New Roman" pitchFamily="18" charset="0"/>
              </a:rPr>
              <a:t>H</a:t>
            </a:r>
            <a:endParaRPr lang="en-GB" altLang="en-US" b="1">
              <a:latin typeface="Times New Roman" pitchFamily="18" charset="0"/>
            </a:endParaRPr>
          </a:p>
        </p:txBody>
      </p:sp>
      <p:sp>
        <p:nvSpPr>
          <p:cNvPr id="29704" name="Oval 7"/>
          <p:cNvSpPr>
            <a:spLocks noChangeArrowheads="1"/>
          </p:cNvSpPr>
          <p:nvPr/>
        </p:nvSpPr>
        <p:spPr bwMode="auto">
          <a:xfrm>
            <a:off x="1187450" y="4040188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9705" name="Oval 8"/>
          <p:cNvSpPr>
            <a:spLocks noChangeArrowheads="1"/>
          </p:cNvSpPr>
          <p:nvPr/>
        </p:nvSpPr>
        <p:spPr bwMode="auto">
          <a:xfrm>
            <a:off x="2987675" y="4040188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9706" name="Oval 9"/>
          <p:cNvSpPr>
            <a:spLocks noChangeArrowheads="1"/>
          </p:cNvSpPr>
          <p:nvPr/>
        </p:nvSpPr>
        <p:spPr bwMode="auto">
          <a:xfrm>
            <a:off x="1187450" y="5768975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9707" name="Oval 10"/>
          <p:cNvSpPr>
            <a:spLocks noChangeArrowheads="1"/>
          </p:cNvSpPr>
          <p:nvPr/>
        </p:nvSpPr>
        <p:spPr bwMode="auto">
          <a:xfrm>
            <a:off x="2987675" y="5768975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9708" name="Freeform 11"/>
          <p:cNvSpPr>
            <a:spLocks/>
          </p:cNvSpPr>
          <p:nvPr/>
        </p:nvSpPr>
        <p:spPr bwMode="auto">
          <a:xfrm rot="10592740">
            <a:off x="5580063" y="4329113"/>
            <a:ext cx="1871662" cy="1584325"/>
          </a:xfrm>
          <a:custGeom>
            <a:avLst/>
            <a:gdLst>
              <a:gd name="T0" fmla="*/ 2147483647 w 1179"/>
              <a:gd name="T1" fmla="*/ 2147483647 h 998"/>
              <a:gd name="T2" fmla="*/ 2147483647 w 1179"/>
              <a:gd name="T3" fmla="*/ 2147483647 h 998"/>
              <a:gd name="T4" fmla="*/ 2147483647 w 1179"/>
              <a:gd name="T5" fmla="*/ 2147483647 h 998"/>
              <a:gd name="T6" fmla="*/ 0 w 1179"/>
              <a:gd name="T7" fmla="*/ 0 h 998"/>
              <a:gd name="T8" fmla="*/ 2147483647 w 1179"/>
              <a:gd name="T9" fmla="*/ 2147483647 h 9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9" h="998">
                <a:moveTo>
                  <a:pt x="136" y="998"/>
                </a:moveTo>
                <a:lnTo>
                  <a:pt x="998" y="952"/>
                </a:lnTo>
                <a:lnTo>
                  <a:pt x="1179" y="90"/>
                </a:lnTo>
                <a:lnTo>
                  <a:pt x="0" y="0"/>
                </a:lnTo>
                <a:lnTo>
                  <a:pt x="136" y="998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9709" name="Oval 12"/>
          <p:cNvSpPr>
            <a:spLocks noChangeArrowheads="1"/>
          </p:cNvSpPr>
          <p:nvPr/>
        </p:nvSpPr>
        <p:spPr bwMode="auto">
          <a:xfrm>
            <a:off x="5759450" y="4364038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9710" name="Oval 13"/>
          <p:cNvSpPr>
            <a:spLocks noChangeArrowheads="1"/>
          </p:cNvSpPr>
          <p:nvPr/>
        </p:nvSpPr>
        <p:spPr bwMode="auto">
          <a:xfrm>
            <a:off x="7092950" y="4221163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9711" name="Oval 14"/>
          <p:cNvSpPr>
            <a:spLocks noChangeArrowheads="1"/>
          </p:cNvSpPr>
          <p:nvPr/>
        </p:nvSpPr>
        <p:spPr bwMode="auto">
          <a:xfrm>
            <a:off x="5543550" y="5732463"/>
            <a:ext cx="144463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9712" name="Oval 15"/>
          <p:cNvSpPr>
            <a:spLocks noChangeArrowheads="1"/>
          </p:cNvSpPr>
          <p:nvPr/>
        </p:nvSpPr>
        <p:spPr bwMode="auto">
          <a:xfrm>
            <a:off x="7416800" y="5803900"/>
            <a:ext cx="144463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>
              <a:latin typeface="Times New Roman" pitchFamily="18" charset="0"/>
            </a:endParaRP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719138" y="3571875"/>
            <a:ext cx="828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0</a:t>
            </a:r>
            <a:endParaRPr lang="en-GB" altLang="en-US" sz="3200" baseline="30000">
              <a:latin typeface="Times New Roman" pitchFamily="18" charset="0"/>
            </a:endParaRPr>
          </a:p>
        </p:txBody>
      </p:sp>
      <p:sp>
        <p:nvSpPr>
          <p:cNvPr id="29714" name="Text Box 18"/>
          <p:cNvSpPr txBox="1">
            <a:spLocks noChangeArrowheads="1"/>
          </p:cNvSpPr>
          <p:nvPr/>
        </p:nvSpPr>
        <p:spPr bwMode="auto">
          <a:xfrm>
            <a:off x="682625" y="5588000"/>
            <a:ext cx="828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1</a:t>
            </a:r>
            <a:endParaRPr lang="en-GB" altLang="en-US" sz="3200" baseline="30000">
              <a:latin typeface="Times New Roman" pitchFamily="18" charset="0"/>
            </a:endParaRP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4895850" y="5800725"/>
            <a:ext cx="1260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t</a:t>
            </a:r>
            <a:r>
              <a:rPr lang="sr-Latn-CS" altLang="en-US" sz="3200">
                <a:latin typeface="Times New Roman" pitchFamily="18" charset="0"/>
              </a:rPr>
              <a:t>(</a:t>
            </a:r>
            <a:r>
              <a:rPr lang="sr-Latn-CS" altLang="en-US" sz="3200" i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1</a:t>
            </a:r>
            <a:r>
              <a:rPr lang="sr-Latn-CS" altLang="en-US" sz="3200"/>
              <a:t>)</a:t>
            </a:r>
            <a:endParaRPr lang="en-GB" altLang="en-US" sz="3200"/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5256213" y="3716338"/>
            <a:ext cx="1260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 dirty="0">
                <a:latin typeface="Times New Roman" pitchFamily="18" charset="0"/>
              </a:rPr>
              <a:t>t</a:t>
            </a:r>
            <a:r>
              <a:rPr lang="sr-Latn-CS" altLang="en-US" sz="3200" dirty="0">
                <a:latin typeface="Times New Roman" pitchFamily="18" charset="0"/>
              </a:rPr>
              <a:t>(</a:t>
            </a:r>
            <a:r>
              <a:rPr lang="sr-Latn-CS" altLang="en-US" sz="3200" i="1" dirty="0">
                <a:latin typeface="Times New Roman" pitchFamily="18" charset="0"/>
              </a:rPr>
              <a:t>p</a:t>
            </a:r>
            <a:r>
              <a:rPr lang="sr-Latn-CS" altLang="en-US" sz="3200" baseline="-25000" dirty="0">
                <a:latin typeface="Times New Roman" pitchFamily="18" charset="0"/>
              </a:rPr>
              <a:t>0</a:t>
            </a:r>
            <a:r>
              <a:rPr lang="sr-Latn-CS" altLang="en-US" sz="3200" dirty="0"/>
              <a:t>)</a:t>
            </a:r>
            <a:endParaRPr lang="en-GB" altLang="en-US" sz="3200" dirty="0"/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3130550" y="3536950"/>
            <a:ext cx="828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2</a:t>
            </a:r>
            <a:endParaRPr lang="en-GB" altLang="en-US" sz="3200" baseline="30000">
              <a:latin typeface="Times New Roman" pitchFamily="18" charset="0"/>
            </a:endParaRP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3095625" y="5624513"/>
            <a:ext cx="8286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3</a:t>
            </a:r>
            <a:endParaRPr lang="en-GB" altLang="en-US" sz="3200" baseline="30000">
              <a:latin typeface="Times New Roman" pitchFamily="18" charset="0"/>
            </a:endParaRP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7127875" y="3716338"/>
            <a:ext cx="126047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t</a:t>
            </a:r>
            <a:r>
              <a:rPr lang="sr-Latn-CS" altLang="en-US" sz="3200">
                <a:latin typeface="Times New Roman" pitchFamily="18" charset="0"/>
              </a:rPr>
              <a:t>(</a:t>
            </a:r>
            <a:r>
              <a:rPr lang="sr-Latn-CS" altLang="en-US" sz="3200" i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2</a:t>
            </a:r>
            <a:r>
              <a:rPr lang="sr-Latn-CS" altLang="en-US" sz="3200"/>
              <a:t>)</a:t>
            </a:r>
            <a:endParaRPr lang="en-GB" altLang="en-US" sz="3200"/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7524750" y="5553075"/>
            <a:ext cx="1260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latin typeface="Times New Roman" pitchFamily="18" charset="0"/>
              </a:rPr>
              <a:t>t</a:t>
            </a:r>
            <a:r>
              <a:rPr lang="sr-Latn-CS" altLang="en-US" sz="3200">
                <a:latin typeface="Times New Roman" pitchFamily="18" charset="0"/>
              </a:rPr>
              <a:t>(</a:t>
            </a:r>
            <a:r>
              <a:rPr lang="sr-Latn-CS" altLang="en-US" sz="3200" i="1">
                <a:latin typeface="Times New Roman" pitchFamily="18" charset="0"/>
              </a:rPr>
              <a:t>p</a:t>
            </a:r>
            <a:r>
              <a:rPr lang="sr-Latn-CS" altLang="en-US" sz="3200" baseline="-25000">
                <a:latin typeface="Times New Roman" pitchFamily="18" charset="0"/>
              </a:rPr>
              <a:t>3</a:t>
            </a:r>
            <a:r>
              <a:rPr lang="sr-Latn-CS" altLang="en-US" sz="3200"/>
              <a:t>)</a:t>
            </a:r>
            <a:endParaRPr lang="en-GB" altLang="en-US" sz="32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721" name="Object 25"/>
              <p:cNvSpPr txBox="1"/>
              <p:nvPr/>
            </p:nvSpPr>
            <p:spPr bwMode="auto">
              <a:xfrm>
                <a:off x="1305718" y="2605074"/>
                <a:ext cx="6722666" cy="110967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𝐇𝐩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sup/>
                          </m:sSup>
                        </m:e>
                        <m:sup/>
                      </m:sSup>
                      <m:r>
                        <a:rPr lang="sr-Latn-R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𝑔𝑑</m:t>
                      </m:r>
                      <m:sSub>
                        <m:sSub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/>
                      </m:sSub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GB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e>
                                    <m:r>
                                      <a:rPr lang="en-GB" sz="28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GB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29721" name="Object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5718" y="2605074"/>
                <a:ext cx="6722666" cy="11096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826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920B65C-EF51-4062-8E2F-7ECA5888B526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Traženje optimalne t</a:t>
            </a:r>
            <a:r>
              <a:rPr lang="en-GB" altLang="en-US" dirty="0" err="1"/>
              <a:t>ransforma</a:t>
            </a:r>
            <a:r>
              <a:rPr lang="sr-Latn-RS" altLang="en-US" dirty="0"/>
              <a:t>cije</a:t>
            </a:r>
            <a:endParaRPr lang="en-GB" altLang="en-US" dirty="0"/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Dva klasična pristupa:</a:t>
            </a:r>
          </a:p>
          <a:p>
            <a:pPr lvl="1" eaLnBrk="1" hangingPunct="1"/>
            <a:r>
              <a:rPr lang="sr-Latn-RS" altLang="en-US" dirty="0"/>
              <a:t>Uparivanjem jedinstvenih struktura između slika i probabilističko-analitičkim rešavanjem za parametre transformacije</a:t>
            </a:r>
            <a:endParaRPr lang="sr-Latn-CS" altLang="en-US" dirty="0"/>
          </a:p>
          <a:p>
            <a:pPr lvl="1"/>
            <a:r>
              <a:rPr lang="sr-Latn-RS" altLang="en-US" dirty="0"/>
              <a:t>Direktnom optimizacijom parametara koji minimiziraju razliku između referentne i transformisane slike</a:t>
            </a:r>
            <a:endParaRPr lang="en-GB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</a:t>
            </a:r>
            <a:r>
              <a:rPr lang="en-GB" altLang="en-US" sz="1600" dirty="0">
                <a:latin typeface="Garamond" pitchFamily="18" charset="0"/>
              </a:rPr>
              <a:t> </a:t>
            </a:r>
            <a:r>
              <a:rPr lang="en-GB" altLang="en-US" sz="1600" dirty="0" err="1">
                <a:latin typeface="Garamond" pitchFamily="18" charset="0"/>
              </a:rPr>
              <a:t>medicinske</a:t>
            </a:r>
            <a:r>
              <a:rPr lang="en-GB" altLang="en-US" sz="1600" dirty="0">
                <a:latin typeface="Garamond" pitchFamily="18" charset="0"/>
              </a:rPr>
              <a:t> </a:t>
            </a:r>
            <a:r>
              <a:rPr lang="en-GB" altLang="en-US" sz="1600" dirty="0" err="1">
                <a:latin typeface="Garamond" pitchFamily="18" charset="0"/>
              </a:rPr>
              <a:t>slike</a:t>
            </a:r>
            <a:endParaRPr lang="sr-Latn-CS" altLang="en-US" sz="16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6613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Registracija uparivanjem ključnih struktura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ClrTx/>
                  <a:buSzPct val="90000"/>
                  <a:buFont typeface="+mj-lt"/>
                  <a:buAutoNum type="arabicPeriod"/>
                </a:pPr>
                <a:r>
                  <a:rPr lang="sr-Latn-RS" dirty="0"/>
                  <a:t>Nađemo puno specifičnih, ključnih (interesantnih) struktura u obe slike</a:t>
                </a:r>
                <a:endParaRPr lang="en-GB" dirty="0"/>
              </a:p>
              <a:p>
                <a:pPr marL="457200" indent="-457200">
                  <a:buClrTx/>
                  <a:buSzPct val="90000"/>
                  <a:buFont typeface="+mj-lt"/>
                  <a:buAutoNum type="arabicPeriod"/>
                </a:pPr>
                <a:r>
                  <a:rPr lang="sr-Latn-RS" dirty="0"/>
                  <a:t>Opišemo lokalnu strukturu oko svake tačke</a:t>
                </a:r>
                <a:r>
                  <a:rPr lang="en-GB" dirty="0"/>
                  <a:t>: </a:t>
                </a:r>
                <a:r>
                  <a:rPr lang="sr-Latn-RS" i="1" dirty="0"/>
                  <a:t>feature</a:t>
                </a:r>
                <a:r>
                  <a:rPr lang="en-GB" i="1" dirty="0"/>
                  <a:t> </a:t>
                </a:r>
                <a:r>
                  <a:rPr lang="sr-Latn-RS" i="1" dirty="0"/>
                  <a:t>description</a:t>
                </a:r>
                <a:endParaRPr lang="en-GB" dirty="0"/>
              </a:p>
              <a:p>
                <a:pPr marL="457200" indent="-457200">
                  <a:buClrTx/>
                  <a:buSzPct val="90000"/>
                  <a:buFont typeface="+mj-lt"/>
                  <a:buAutoNum type="arabicPeriod"/>
                </a:pPr>
                <a:r>
                  <a:rPr lang="sr-Latn-RS" dirty="0"/>
                  <a:t>Poredimo opise tačaka među slikama da nađemo parove koji se slažu</a:t>
                </a:r>
                <a:endParaRPr lang="en-GB" dirty="0"/>
              </a:p>
              <a:p>
                <a:pPr marL="457200" indent="-457200">
                  <a:buClrTx/>
                  <a:buSzPct val="90000"/>
                  <a:buFont typeface="+mj-lt"/>
                  <a:buAutoNum type="arabicPeriod"/>
                </a:pPr>
                <a:r>
                  <a:rPr lang="sr-Latn-RS" dirty="0"/>
                  <a:t>Izaberemo grupe uparenih lokacija</a:t>
                </a:r>
                <a:endParaRPr lang="en-GB" dirty="0"/>
              </a:p>
              <a:p>
                <a:pPr marL="457200" indent="-457200">
                  <a:buClrTx/>
                  <a:buSzPct val="90000"/>
                  <a:buFont typeface="+mj-lt"/>
                  <a:buAutoNum type="arabicPeriod"/>
                </a:pPr>
                <a:r>
                  <a:rPr lang="sr-Latn-RS" dirty="0"/>
                  <a:t>Rešavamo transformaciju direktno iz početnih i krajnjih koordinata</a:t>
                </a:r>
                <a:endParaRPr lang="en-GB" dirty="0"/>
              </a:p>
              <a:p>
                <a:pPr marL="457200" indent="-457200">
                  <a:buClrTx/>
                  <a:buSzPct val="90000"/>
                  <a:buFont typeface="+mj-lt"/>
                  <a:buAutoNum type="arabicPeriod"/>
                </a:pPr>
                <a:r>
                  <a:rPr lang="sr-Latn-RS" dirty="0"/>
                  <a:t>Pravimo raspodelu parametara trenformacije iz različitih grupa parova</a:t>
                </a:r>
              </a:p>
              <a:p>
                <a:pPr marL="457200" indent="-457200">
                  <a:buClrTx/>
                  <a:buSzPct val="90000"/>
                  <a:buFont typeface="+mj-lt"/>
                  <a:buAutoNum type="arabicPeriod"/>
                </a:pPr>
                <a:r>
                  <a:rPr lang="sr-Latn-RS" dirty="0"/>
                  <a:t>Uzimamo najverovatniju transformaciju kao pravu</a:t>
                </a:r>
                <a:r>
                  <a:rPr lang="en-GB" dirty="0"/>
                  <a:t> </a:t>
                </a:r>
                <a:r>
                  <a:rPr lang="sr-Latn-RS" dirty="0"/>
                  <a:t>→ </a:t>
                </a:r>
                <a14:m>
                  <m:oMath xmlns:m="http://schemas.openxmlformats.org/officeDocument/2006/math">
                    <m:r>
                      <a:rPr lang="sr-Latn-RS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GB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8E5877-7317-488B-89E9-ED1B1FFEE5EC}" type="slidenum">
              <a:rPr lang="en-GB" altLang="en-US" smtClean="0"/>
              <a:pPr>
                <a:defRPr/>
              </a:pPr>
              <a:t>47</a:t>
            </a:fld>
            <a:endParaRPr lang="en-GB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3456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46B6163-1671-4329-BFF1-13CFFB02D22B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Registracija ključnim tačkama</a:t>
            </a: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77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449388"/>
                <a:ext cx="8110538" cy="1500982"/>
              </a:xfrm>
            </p:spPr>
            <p:txBody>
              <a:bodyPr/>
              <a:lstStyle/>
              <a:p>
                <a:r>
                  <a:rPr lang="sr-Latn-RS" altLang="en-US" dirty="0"/>
                  <a:t>Iz grupa ekvivalentnih tačaka</a:t>
                </a:r>
                <a:r>
                  <a:rPr lang="en-GB" altLang="en-US" dirty="0"/>
                  <a:t> </a:t>
                </a:r>
                <a14:m>
                  <m:oMath xmlns:m="http://schemas.openxmlformats.org/officeDocument/2006/math">
                    <m:r>
                      <a:rPr lang="en-GB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sr-Latn-CS" altLang="en-US" sz="32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r-Latn-CS" altLang="en-US" sz="32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sr-Latn-CS" altLang="en-US" sz="3200" i="1" baseline="30000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en-US" sz="32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sr-Latn-CS" altLang="en-US" sz="32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r-Latn-CS" altLang="en-US" sz="32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sr-Latn-CS" altLang="en-US" sz="3200" i="1" baseline="30000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alt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sz="3200" i="1" baseline="30000" dirty="0">
                  <a:latin typeface="Times New Roman" pitchFamily="18" charset="0"/>
                </a:endParaRPr>
              </a:p>
              <a:p>
                <a:r>
                  <a:rPr lang="sr-Latn-RS" altLang="en-US" dirty="0"/>
                  <a:t>Rešavamo za </a:t>
                </a:r>
                <a:r>
                  <a:rPr lang="en-GB" altLang="en-US" dirty="0" err="1"/>
                  <a:t>paramet</a:t>
                </a:r>
                <a:r>
                  <a:rPr lang="sr-Latn-RS" altLang="en-US" dirty="0"/>
                  <a:t>re</a:t>
                </a:r>
                <a:r>
                  <a:rPr lang="en-GB" altLang="en-US" dirty="0"/>
                  <a:t> </a:t>
                </a:r>
                <a14:m>
                  <m:oMath xmlns:m="http://schemas.openxmlformats.org/officeDocument/2006/math">
                    <m:r>
                      <a:rPr lang="sr-Latn-CS" altLang="en-US" sz="2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altLang="en-US" sz="3200" i="1" dirty="0">
                    <a:latin typeface="Times New Roman" pitchFamily="18" charset="0"/>
                  </a:rPr>
                  <a:t> </a:t>
                </a:r>
                <a:r>
                  <a:rPr lang="sr-Latn-RS" altLang="en-US" dirty="0"/>
                  <a:t>direktno:</a:t>
                </a:r>
                <a:r>
                  <a:rPr lang="sr-Latn-CS" altLang="en-US" sz="3200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sr-Latn-CS" altLang="en-US" sz="3200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r-Latn-CS" altLang="en-US" sz="32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sr-Latn-CS" altLang="en-US" sz="3200" i="1" baseline="30000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altLang="en-US" sz="3200" i="1" baseline="30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r-Latn-CS" altLang="en-US" sz="3200" i="1" dirty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sr-Latn-CS" altLang="en-US" sz="3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Latn-RS" altLang="en-US" sz="32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sr-Latn-RS" altLang="en-US" sz="3200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sr-Latn-CS" alt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r-Latn-CS" altLang="en-US" sz="3200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sr-Latn-CS" altLang="en-US" sz="3200" i="1" baseline="-25000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sr-Latn-CS" altLang="en-US" sz="3200" i="1" baseline="30000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sr-Latn-CS" altLang="en-US" sz="3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sr-Latn-CS" altLang="en-US" sz="3200" dirty="0">
                    <a:latin typeface="Times New Roman" pitchFamily="18" charset="0"/>
                  </a:rPr>
                  <a:t> </a:t>
                </a:r>
                <a:endParaRPr lang="sr-Latn-CS" altLang="en-US" i="1" baseline="30000" dirty="0"/>
              </a:p>
            </p:txBody>
          </p:sp>
        </mc:Choice>
        <mc:Fallback>
          <p:sp>
            <p:nvSpPr>
              <p:cNvPr id="3277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449388"/>
                <a:ext cx="8110538" cy="1500982"/>
              </a:xfrm>
              <a:blipFill>
                <a:blip r:embed="rId3"/>
                <a:stretch>
                  <a:fillRect l="-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788" name="Picture 5" descr="im52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744788"/>
            <a:ext cx="3271837" cy="39243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2" descr="im60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44788"/>
            <a:ext cx="29432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5C8C2F3-6FA4-EEB9-7CBC-F04201343BC0}"/>
              </a:ext>
            </a:extLst>
          </p:cNvPr>
          <p:cNvGrpSpPr/>
          <p:nvPr/>
        </p:nvGrpSpPr>
        <p:grpSpPr>
          <a:xfrm>
            <a:off x="1188245" y="3463132"/>
            <a:ext cx="5270500" cy="541337"/>
            <a:chOff x="1188245" y="3463132"/>
            <a:chExt cx="5270500" cy="541337"/>
          </a:xfrm>
        </p:grpSpPr>
        <p:sp>
          <p:nvSpPr>
            <p:cNvPr id="32792" name="Text Box 9"/>
            <p:cNvSpPr txBox="1">
              <a:spLocks noChangeArrowheads="1"/>
            </p:cNvSpPr>
            <p:nvPr/>
          </p:nvSpPr>
          <p:spPr bwMode="auto">
            <a:xfrm rot="5400000">
              <a:off x="1303338" y="3530601"/>
              <a:ext cx="358775" cy="58896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 dirty="0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 dirty="0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2784" name="Text Box 14"/>
            <p:cNvSpPr txBox="1">
              <a:spLocks noChangeArrowheads="1"/>
            </p:cNvSpPr>
            <p:nvPr/>
          </p:nvSpPr>
          <p:spPr bwMode="auto">
            <a:xfrm rot="5400000">
              <a:off x="5984876" y="3348038"/>
              <a:ext cx="358775" cy="588963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 dirty="0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 dirty="0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2776" name="Line 18"/>
            <p:cNvSpPr>
              <a:spLocks noChangeShapeType="1"/>
            </p:cNvSpPr>
            <p:nvPr/>
          </p:nvSpPr>
          <p:spPr bwMode="auto">
            <a:xfrm flipV="1">
              <a:off x="1777207" y="3644899"/>
              <a:ext cx="4091781" cy="144463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7C9A2D9-337A-20AF-02D2-E29CA4818A3F}"/>
              </a:ext>
            </a:extLst>
          </p:cNvPr>
          <p:cNvGrpSpPr/>
          <p:nvPr/>
        </p:nvGrpSpPr>
        <p:grpSpPr>
          <a:xfrm>
            <a:off x="2831307" y="3786982"/>
            <a:ext cx="4562475" cy="506412"/>
            <a:chOff x="2831307" y="3786982"/>
            <a:chExt cx="4562475" cy="506412"/>
          </a:xfrm>
        </p:grpSpPr>
        <p:sp>
          <p:nvSpPr>
            <p:cNvPr id="32790" name="Text Box 7"/>
            <p:cNvSpPr txBox="1">
              <a:spLocks noChangeArrowheads="1"/>
            </p:cNvSpPr>
            <p:nvPr/>
          </p:nvSpPr>
          <p:spPr bwMode="auto">
            <a:xfrm rot="16200000">
              <a:off x="2946400" y="3819526"/>
              <a:ext cx="358775" cy="58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>
                  <a:solidFill>
                    <a:srgbClr val="FF0000"/>
                  </a:solidFill>
                  <a:latin typeface="Times New Roman" pitchFamily="18" charset="0"/>
                </a:rPr>
                <a:t>+</a:t>
              </a:r>
              <a:endParaRPr lang="en-GB" altLang="en-US" sz="32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32785" name="Text Box 15"/>
            <p:cNvSpPr txBox="1">
              <a:spLocks noChangeArrowheads="1"/>
            </p:cNvSpPr>
            <p:nvPr/>
          </p:nvSpPr>
          <p:spPr bwMode="auto">
            <a:xfrm rot="5400000">
              <a:off x="6919913" y="3671888"/>
              <a:ext cx="358775" cy="5889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>
                  <a:solidFill>
                    <a:srgbClr val="FF0000"/>
                  </a:solidFill>
                  <a:latin typeface="Times New Roman" pitchFamily="18" charset="0"/>
                </a:rPr>
                <a:t>+</a:t>
              </a:r>
              <a:endParaRPr lang="en-GB" altLang="en-US" sz="32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32777" name="Line 19"/>
            <p:cNvSpPr>
              <a:spLocks noChangeShapeType="1"/>
            </p:cNvSpPr>
            <p:nvPr/>
          </p:nvSpPr>
          <p:spPr bwMode="auto">
            <a:xfrm flipV="1">
              <a:off x="3420268" y="4005262"/>
              <a:ext cx="3348831" cy="71809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490A393-D8F9-2F94-926F-0344013DCE19}"/>
              </a:ext>
            </a:extLst>
          </p:cNvPr>
          <p:cNvGrpSpPr/>
          <p:nvPr/>
        </p:nvGrpSpPr>
        <p:grpSpPr>
          <a:xfrm>
            <a:off x="2004220" y="4328320"/>
            <a:ext cx="5102225" cy="509586"/>
            <a:chOff x="2004220" y="4328320"/>
            <a:chExt cx="5102225" cy="509586"/>
          </a:xfrm>
        </p:grpSpPr>
        <p:sp>
          <p:nvSpPr>
            <p:cNvPr id="32789" name="Text Box 6"/>
            <p:cNvSpPr txBox="1">
              <a:spLocks noChangeArrowheads="1"/>
            </p:cNvSpPr>
            <p:nvPr/>
          </p:nvSpPr>
          <p:spPr bwMode="auto">
            <a:xfrm rot="5400000">
              <a:off x="2119313" y="4364038"/>
              <a:ext cx="358775" cy="58896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 dirty="0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 dirty="0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2783" name="Text Box 13"/>
            <p:cNvSpPr txBox="1">
              <a:spLocks noChangeArrowheads="1"/>
            </p:cNvSpPr>
            <p:nvPr/>
          </p:nvSpPr>
          <p:spPr bwMode="auto">
            <a:xfrm rot="5400000">
              <a:off x="6632576" y="4213226"/>
              <a:ext cx="358775" cy="588963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2778" name="Line 20"/>
            <p:cNvSpPr>
              <a:spLocks noChangeShapeType="1"/>
            </p:cNvSpPr>
            <p:nvPr/>
          </p:nvSpPr>
          <p:spPr bwMode="auto">
            <a:xfrm flipV="1">
              <a:off x="2628900" y="4545013"/>
              <a:ext cx="3851275" cy="10795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B2F914B-E62A-28F3-80ED-1C085A974BE8}"/>
              </a:ext>
            </a:extLst>
          </p:cNvPr>
          <p:cNvGrpSpPr/>
          <p:nvPr/>
        </p:nvGrpSpPr>
        <p:grpSpPr>
          <a:xfrm>
            <a:off x="2448720" y="5229226"/>
            <a:ext cx="4066381" cy="610393"/>
            <a:chOff x="2448720" y="5229226"/>
            <a:chExt cx="4066381" cy="610393"/>
          </a:xfrm>
        </p:grpSpPr>
        <p:sp>
          <p:nvSpPr>
            <p:cNvPr id="32793" name="Text Box 10"/>
            <p:cNvSpPr txBox="1">
              <a:spLocks noChangeArrowheads="1"/>
            </p:cNvSpPr>
            <p:nvPr/>
          </p:nvSpPr>
          <p:spPr bwMode="auto">
            <a:xfrm rot="5400000">
              <a:off x="2563813" y="5365751"/>
              <a:ext cx="358775" cy="588962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>
                  <a:solidFill>
                    <a:srgbClr val="FF0000"/>
                  </a:solidFill>
                  <a:latin typeface="Times New Roman" pitchFamily="18" charset="0"/>
                </a:rPr>
                <a:t>+</a:t>
              </a:r>
              <a:endParaRPr lang="en-GB" altLang="en-US" sz="32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32787" name="Text Box 17"/>
            <p:cNvSpPr txBox="1">
              <a:spLocks noChangeArrowheads="1"/>
            </p:cNvSpPr>
            <p:nvPr/>
          </p:nvSpPr>
          <p:spPr bwMode="auto">
            <a:xfrm>
              <a:off x="6156326" y="5229226"/>
              <a:ext cx="358775" cy="588963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>
                  <a:solidFill>
                    <a:srgbClr val="FF0000"/>
                  </a:solidFill>
                  <a:latin typeface="Times New Roman" pitchFamily="18" charset="0"/>
                </a:rPr>
                <a:t>+</a:t>
              </a:r>
              <a:endParaRPr lang="en-GB" altLang="en-US" sz="3200" b="1">
                <a:solidFill>
                  <a:srgbClr val="FF0000"/>
                </a:solidFill>
                <a:latin typeface="Times New Roman" pitchFamily="18" charset="0"/>
              </a:endParaRPr>
            </a:p>
          </p:txBody>
        </p:sp>
        <p:sp>
          <p:nvSpPr>
            <p:cNvPr id="32779" name="Line 21"/>
            <p:cNvSpPr>
              <a:spLocks noChangeShapeType="1"/>
            </p:cNvSpPr>
            <p:nvPr/>
          </p:nvSpPr>
          <p:spPr bwMode="auto">
            <a:xfrm flipV="1">
              <a:off x="3060700" y="5589588"/>
              <a:ext cx="3024188" cy="71437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79276E5-C769-5742-D889-C621144DC942}"/>
              </a:ext>
            </a:extLst>
          </p:cNvPr>
          <p:cNvGrpSpPr/>
          <p:nvPr/>
        </p:nvGrpSpPr>
        <p:grpSpPr>
          <a:xfrm>
            <a:off x="1188245" y="4902995"/>
            <a:ext cx="5162550" cy="647699"/>
            <a:chOff x="1188245" y="4902995"/>
            <a:chExt cx="5162550" cy="647699"/>
          </a:xfrm>
        </p:grpSpPr>
        <p:sp>
          <p:nvSpPr>
            <p:cNvPr id="32791" name="Text Box 8"/>
            <p:cNvSpPr txBox="1">
              <a:spLocks noChangeArrowheads="1"/>
            </p:cNvSpPr>
            <p:nvPr/>
          </p:nvSpPr>
          <p:spPr bwMode="auto">
            <a:xfrm rot="5400000">
              <a:off x="1303338" y="5076826"/>
              <a:ext cx="358775" cy="58896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2786" name="Text Box 16"/>
            <p:cNvSpPr txBox="1">
              <a:spLocks noChangeArrowheads="1"/>
            </p:cNvSpPr>
            <p:nvPr/>
          </p:nvSpPr>
          <p:spPr bwMode="auto">
            <a:xfrm rot="5400000">
              <a:off x="5876926" y="4787901"/>
              <a:ext cx="358775" cy="588963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2780" name="Line 22"/>
            <p:cNvSpPr>
              <a:spLocks noChangeShapeType="1"/>
            </p:cNvSpPr>
            <p:nvPr/>
          </p:nvSpPr>
          <p:spPr bwMode="auto">
            <a:xfrm flipV="1">
              <a:off x="1763713" y="5084763"/>
              <a:ext cx="3960812" cy="323850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5491" y="5585692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+mj-lt"/>
              </a:rPr>
              <a:t>A</a:t>
            </a:r>
            <a:endParaRPr lang="en-GB" sz="3600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80400" y="5585691"/>
            <a:ext cx="40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3600" dirty="0">
                <a:latin typeface="+mj-lt"/>
              </a:rPr>
              <a:t>R</a:t>
            </a:r>
            <a:endParaRPr lang="en-GB" sz="3600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8C119A-C860-8552-D3C3-322052791205}"/>
              </a:ext>
            </a:extLst>
          </p:cNvPr>
          <p:cNvGrpSpPr/>
          <p:nvPr/>
        </p:nvGrpSpPr>
        <p:grpSpPr>
          <a:xfrm>
            <a:off x="2830910" y="4548189"/>
            <a:ext cx="4909442" cy="536574"/>
            <a:chOff x="2830910" y="4548189"/>
            <a:chExt cx="4909442" cy="536574"/>
          </a:xfrm>
        </p:grpSpPr>
        <p:sp>
          <p:nvSpPr>
            <p:cNvPr id="29" name="Text Box 6"/>
            <p:cNvSpPr txBox="1">
              <a:spLocks noChangeArrowheads="1"/>
            </p:cNvSpPr>
            <p:nvPr/>
          </p:nvSpPr>
          <p:spPr bwMode="auto">
            <a:xfrm rot="5400000">
              <a:off x="2946003" y="4610895"/>
              <a:ext cx="358775" cy="58896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 dirty="0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 dirty="0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 rot="5400000">
              <a:off x="7266483" y="4433096"/>
              <a:ext cx="358775" cy="58896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 dirty="0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 dirty="0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1" name="Line 20"/>
            <p:cNvSpPr>
              <a:spLocks noChangeShapeType="1"/>
            </p:cNvSpPr>
            <p:nvPr/>
          </p:nvSpPr>
          <p:spPr bwMode="auto">
            <a:xfrm flipV="1">
              <a:off x="3419872" y="4761209"/>
              <a:ext cx="3744416" cy="141785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748EEFC-399D-28C1-7A23-430F22A8CFEA}"/>
              </a:ext>
            </a:extLst>
          </p:cNvPr>
          <p:cNvGrpSpPr/>
          <p:nvPr/>
        </p:nvGrpSpPr>
        <p:grpSpPr>
          <a:xfrm>
            <a:off x="2483769" y="2924944"/>
            <a:ext cx="4975001" cy="430783"/>
            <a:chOff x="2483769" y="2924944"/>
            <a:chExt cx="4975001" cy="430783"/>
          </a:xfrm>
        </p:grpSpPr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 rot="5400000">
              <a:off x="6984901" y="2809851"/>
              <a:ext cx="358775" cy="58896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 dirty="0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 dirty="0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 rot="5400000">
              <a:off x="2598862" y="2881859"/>
              <a:ext cx="358775" cy="588962"/>
            </a:xfrm>
            <a:prstGeom prst="rect">
              <a:avLst/>
            </a:prstGeom>
            <a:noFill/>
            <a:ln w="28575">
              <a:solidFill>
                <a:srgbClr val="00B05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sr-Latn-CS" altLang="en-US" sz="3200" b="1" dirty="0">
                  <a:solidFill>
                    <a:srgbClr val="00B050"/>
                  </a:solidFill>
                  <a:latin typeface="Times New Roman" pitchFamily="18" charset="0"/>
                </a:rPr>
                <a:t>+</a:t>
              </a:r>
              <a:endParaRPr lang="en-GB" altLang="en-US" sz="3200" b="1" dirty="0">
                <a:solidFill>
                  <a:srgbClr val="00B050"/>
                </a:solidFill>
                <a:latin typeface="Times New Roman" pitchFamily="18" charset="0"/>
              </a:endParaRPr>
            </a:p>
          </p:txBody>
        </p:sp>
        <p:sp>
          <p:nvSpPr>
            <p:cNvPr id="34" name="Line 18"/>
            <p:cNvSpPr>
              <a:spLocks noChangeShapeType="1"/>
            </p:cNvSpPr>
            <p:nvPr/>
          </p:nvSpPr>
          <p:spPr bwMode="auto">
            <a:xfrm flipV="1">
              <a:off x="3079749" y="3104332"/>
              <a:ext cx="3790057" cy="72008"/>
            </a:xfrm>
            <a:prstGeom prst="line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9697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9722BAB-7DE7-4143-B51E-A9C1026C157A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Registracija ključnim tačkama</a:t>
            </a: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74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sr-Latn-RS" altLang="en-US" dirty="0"/>
                  <a:t>Teško zbog eksponentne kompleksnosti uparivanja i grupisanja tačaka </a:t>
                </a:r>
              </a:p>
              <a:p>
                <a:pPr eaLnBrk="1" hangingPunct="1"/>
                <a:r>
                  <a:rPr lang="sr-Latn-RS" altLang="en-US" dirty="0"/>
                  <a:t>Veličina grupe zavisi od broja parametara u </a:t>
                </a:r>
                <a14:m>
                  <m:oMath xmlns:m="http://schemas.openxmlformats.org/officeDocument/2006/math">
                    <m:r>
                      <a:rPr lang="sr-Latn-CS" alt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sr-Latn-CS" altLang="en-US" dirty="0"/>
              </a:p>
              <a:p>
                <a:pPr eaLnBrk="1" hangingPunct="1"/>
                <a:r>
                  <a:rPr lang="sr-Latn-RS" altLang="en-US" dirty="0"/>
                  <a:t>Dva osnovna aspekta uspešnosti algoritma</a:t>
                </a:r>
                <a:r>
                  <a:rPr lang="sr-Latn-CS" altLang="en-US" dirty="0"/>
                  <a:t>:</a:t>
                </a:r>
              </a:p>
              <a:p>
                <a:pPr lvl="1" eaLnBrk="1" hangingPunct="1"/>
                <a:r>
                  <a:rPr lang="sr-Latn-RS" altLang="en-US" b="1" dirty="0"/>
                  <a:t>Ponovljivost</a:t>
                </a:r>
                <a:r>
                  <a:rPr lang="sr-Latn-CS" altLang="en-US" dirty="0"/>
                  <a:t>: </a:t>
                </a:r>
                <a:r>
                  <a:rPr lang="sr-Latn-RS" altLang="en-US" dirty="0"/>
                  <a:t>pouzdano nađemo strukturno slične ključne tačke u svim slikama </a:t>
                </a:r>
                <a:r>
                  <a:rPr lang="sr-Latn-CS" altLang="en-US" dirty="0"/>
                  <a:t>(ne promašujemo tačke)</a:t>
                </a:r>
              </a:p>
              <a:p>
                <a:pPr lvl="1" eaLnBrk="1" hangingPunct="1"/>
                <a:r>
                  <a:rPr lang="sr-Latn-CS" altLang="en-US" b="1" dirty="0"/>
                  <a:t>Specifičnost:</a:t>
                </a:r>
                <a:r>
                  <a:rPr lang="sr-Latn-CS" altLang="en-US" dirty="0"/>
                  <a:t> pouzdano opisujemo </a:t>
                </a:r>
                <a:r>
                  <a:rPr lang="en-GB" altLang="en-US" dirty="0"/>
                  <a:t>lo</a:t>
                </a:r>
                <a:r>
                  <a:rPr lang="sr-Latn-RS" altLang="en-US" dirty="0"/>
                  <a:t>k</a:t>
                </a:r>
                <a:r>
                  <a:rPr lang="en-GB" altLang="en-US" dirty="0"/>
                  <a:t>al</a:t>
                </a:r>
                <a:r>
                  <a:rPr lang="sr-Latn-RS" altLang="en-US" dirty="0"/>
                  <a:t>ne</a:t>
                </a:r>
                <a:r>
                  <a:rPr lang="en-GB" altLang="en-US" dirty="0"/>
                  <a:t> </a:t>
                </a:r>
                <a:r>
                  <a:rPr lang="en-GB" altLang="en-US" dirty="0" err="1"/>
                  <a:t>stru</a:t>
                </a:r>
                <a:r>
                  <a:rPr lang="sr-Latn-RS" altLang="en-US" dirty="0"/>
                  <a:t>k</a:t>
                </a:r>
                <a:r>
                  <a:rPr lang="en-GB" altLang="en-US" dirty="0" err="1"/>
                  <a:t>ture</a:t>
                </a:r>
                <a:r>
                  <a:rPr lang="en-GB" altLang="en-US" dirty="0"/>
                  <a:t> </a:t>
                </a:r>
                <a:r>
                  <a:rPr lang="sr-Latn-RS" altLang="en-US" dirty="0"/>
                  <a:t>da ih možemo upariti samo sa njihovim pravim ekvivalentima</a:t>
                </a:r>
                <a:endParaRPr lang="sr-Latn-CS" altLang="en-US" dirty="0"/>
              </a:p>
            </p:txBody>
          </p:sp>
        </mc:Choice>
        <mc:Fallback>
          <p:sp>
            <p:nvSpPr>
              <p:cNvPr id="3174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773" t="-1541" r="-1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73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sr-Latn-RS" dirty="0"/>
              <a:t>ipovi</a:t>
            </a:r>
            <a:r>
              <a:rPr lang="en-GB" dirty="0"/>
              <a:t> </a:t>
            </a:r>
            <a:r>
              <a:rPr lang="sr-Latn-RS" dirty="0"/>
              <a:t>a</a:t>
            </a:r>
            <a:r>
              <a:rPr lang="en-GB" dirty="0" err="1"/>
              <a:t>naliz</a:t>
            </a:r>
            <a:r>
              <a:rPr lang="sr-Latn-RS" dirty="0"/>
              <a:t>e</a:t>
            </a:r>
            <a:r>
              <a:rPr lang="en-GB" dirty="0"/>
              <a:t> </a:t>
            </a:r>
            <a:r>
              <a:rPr lang="en-GB" dirty="0" err="1"/>
              <a:t>medicinske</a:t>
            </a:r>
            <a:r>
              <a:rPr lang="en-GB" dirty="0"/>
              <a:t> </a:t>
            </a:r>
            <a:r>
              <a:rPr lang="en-GB" dirty="0" err="1"/>
              <a:t>slike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Svi algoritmi koji se mogu primeniti na medicnske snimke ta dođemo do uvida u nešto što nas interesuje</a:t>
            </a:r>
            <a:endParaRPr lang="en-GB" dirty="0"/>
          </a:p>
          <a:p>
            <a:r>
              <a:rPr lang="sr-Latn-RS" dirty="0"/>
              <a:t>Obično </a:t>
            </a:r>
            <a:r>
              <a:rPr lang="en-GB" dirty="0" err="1"/>
              <a:t>grup</a:t>
            </a:r>
            <a:r>
              <a:rPr lang="sr-Latn-RS" dirty="0"/>
              <a:t>isani prema tipu željenog rezulata</a:t>
            </a:r>
            <a:endParaRPr lang="en-GB" dirty="0"/>
          </a:p>
          <a:p>
            <a:pPr lvl="1"/>
            <a:r>
              <a:rPr lang="sr-Latn-RS" dirty="0"/>
              <a:t>Klasifikacija slika (prepoznavanje oblika i pojava)</a:t>
            </a:r>
          </a:p>
          <a:p>
            <a:pPr lvl="1"/>
            <a:r>
              <a:rPr lang="sr-Latn-RS" dirty="0"/>
              <a:t>S</a:t>
            </a:r>
            <a:r>
              <a:rPr lang="en-GB" dirty="0" err="1"/>
              <a:t>egmenta</a:t>
            </a:r>
            <a:r>
              <a:rPr lang="sr-Latn-RS" dirty="0"/>
              <a:t>cija slika</a:t>
            </a:r>
            <a:endParaRPr lang="en-GB" dirty="0"/>
          </a:p>
          <a:p>
            <a:pPr lvl="1"/>
            <a:r>
              <a:rPr lang="sr-Latn-RS" dirty="0"/>
              <a:t>Modeliranje anatomije</a:t>
            </a:r>
          </a:p>
          <a:p>
            <a:pPr lvl="1"/>
            <a:r>
              <a:rPr lang="sr-Latn-RS" dirty="0"/>
              <a:t>Otkrivanje i lokacija struktura</a:t>
            </a:r>
            <a:endParaRPr lang="en-GB" dirty="0"/>
          </a:p>
          <a:p>
            <a:r>
              <a:rPr lang="sr-Latn-RS" dirty="0"/>
              <a:t>Dodatno postoji niz opštih algortama koji omogućavaju ovakve vidove analize</a:t>
            </a:r>
            <a:endParaRPr lang="en-GB" dirty="0"/>
          </a:p>
          <a:p>
            <a:pPr lvl="1"/>
            <a:r>
              <a:rPr lang="sr-Latn-RS" dirty="0"/>
              <a:t>Registracija snimaka</a:t>
            </a:r>
            <a:endParaRPr lang="en-GB" dirty="0"/>
          </a:p>
          <a:p>
            <a:pPr lvl="1"/>
            <a:r>
              <a:rPr lang="sr-Latn-RS" dirty="0"/>
              <a:t>Otkrivanje/detekcija struktura</a:t>
            </a:r>
            <a:endParaRPr lang="en-GB" dirty="0"/>
          </a:p>
        </p:txBody>
      </p:sp>
      <p:pic>
        <p:nvPicPr>
          <p:cNvPr id="2050" name="Picture 2" descr="Image result for medical image seg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437112"/>
            <a:ext cx="3096344" cy="243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548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89AE7DD-FEEA-442D-AB2B-043D36479E2B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703262"/>
          </a:xfrm>
        </p:spPr>
        <p:txBody>
          <a:bodyPr/>
          <a:lstStyle/>
          <a:p>
            <a:pPr eaLnBrk="1" hangingPunct="1"/>
            <a:r>
              <a:rPr lang="sr-Latn-CS" altLang="en-US"/>
              <a:t>SIFT</a:t>
            </a:r>
            <a:endParaRPr lang="en-GB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84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196752"/>
                <a:ext cx="5537200" cy="5078412"/>
              </a:xfrm>
            </p:spPr>
            <p:txBody>
              <a:bodyPr>
                <a:normAutofit/>
              </a:bodyPr>
              <a:lstStyle/>
              <a:p>
                <a:pPr eaLnBrk="1" hangingPunct="1"/>
                <a:r>
                  <a:rPr lang="en-GB" altLang="en-US" dirty="0" err="1"/>
                  <a:t>Pouzdana</a:t>
                </a:r>
                <a:r>
                  <a:rPr lang="en-GB" altLang="en-US" dirty="0"/>
                  <a:t> </a:t>
                </a:r>
                <a:r>
                  <a:rPr lang="en-GB" altLang="en-US" dirty="0" err="1"/>
                  <a:t>metoda</a:t>
                </a:r>
                <a:r>
                  <a:rPr lang="en-GB" altLang="en-US" dirty="0"/>
                  <a:t> za </a:t>
                </a:r>
                <a:r>
                  <a:rPr lang="en-GB" altLang="en-US" dirty="0" err="1"/>
                  <a:t>uspostavljanje</a:t>
                </a:r>
                <a:r>
                  <a:rPr lang="en-GB" altLang="en-US" dirty="0"/>
                  <a:t> </a:t>
                </a:r>
                <a:r>
                  <a:rPr lang="en-GB" altLang="en-US" dirty="0" err="1"/>
                  <a:t>krutih</a:t>
                </a:r>
                <a:r>
                  <a:rPr lang="en-GB" altLang="en-US" dirty="0"/>
                  <a:t> </a:t>
                </a:r>
                <a:r>
                  <a:rPr lang="en-GB" altLang="en-US" dirty="0" err="1"/>
                  <a:t>korespodencija</a:t>
                </a:r>
                <a:r>
                  <a:rPr lang="en-GB" altLang="en-US" dirty="0"/>
                  <a:t> me</a:t>
                </a:r>
                <a:r>
                  <a:rPr lang="sr-Latn-RS" altLang="en-US" dirty="0"/>
                  <a:t>đu slikama</a:t>
                </a:r>
                <a:r>
                  <a:rPr lang="sr-Latn-CS" altLang="en-US" dirty="0"/>
                  <a:t> </a:t>
                </a:r>
                <a:r>
                  <a:rPr lang="sr-Latn-CS" altLang="en-US" sz="1600" dirty="0"/>
                  <a:t>(Lowe 2004)</a:t>
                </a:r>
                <a:endParaRPr lang="sr-Latn-CS" altLang="en-US" dirty="0"/>
              </a:p>
              <a:p>
                <a:pPr lvl="1" eaLnBrk="1" hangingPunct="1"/>
                <a:r>
                  <a:rPr lang="sr-Latn-RS" altLang="en-US" dirty="0"/>
                  <a:t>Traži veliki broj lokalno interesantnih tačaka kao lokalne vrhove Laplasove piramide slike </a:t>
                </a:r>
              </a:p>
              <a:p>
                <a:pPr lvl="1" eaLnBrk="1" hangingPunct="1"/>
                <a:r>
                  <a:rPr lang="sr-Latn-RS" altLang="en-US" dirty="0"/>
                  <a:t>Opisuje svaku tačku lokalnim histogramom (raspodelom) orijentacije gradijenata </a:t>
                </a:r>
                <a:r>
                  <a:rPr lang="sr-Latn-CS" altLang="en-US" dirty="0"/>
                  <a:t>(120 </a:t>
                </a:r>
                <a:r>
                  <a:rPr lang="sr-Latn-RS" altLang="en-US" dirty="0"/>
                  <a:t>vrednosti za svaku tačku</a:t>
                </a:r>
                <a:r>
                  <a:rPr lang="sr-Latn-CS" altLang="en-US" dirty="0"/>
                  <a:t>)</a:t>
                </a:r>
              </a:p>
              <a:p>
                <a:pPr lvl="1" eaLnBrk="1" hangingPunct="1"/>
                <a:r>
                  <a:rPr lang="sr-Latn-RS" altLang="en-US" dirty="0"/>
                  <a:t>Uparuje tačke među slikama kroz minimalne razdaljine opisa</a:t>
                </a:r>
                <a:endParaRPr lang="sr-Latn-CS" altLang="en-US" dirty="0"/>
              </a:p>
              <a:p>
                <a:pPr lvl="1" eaLnBrk="1" hangingPunct="1"/>
                <a:r>
                  <a:rPr lang="sr-Latn-RS" altLang="en-US" dirty="0"/>
                  <a:t>Cilja na ogroman broj potencijalnih parova od kojih će statistički značajan broj biti ispravan – prema pravoj transformaciji među slikama </a:t>
                </a:r>
                <a14:m>
                  <m:oMath xmlns:m="http://schemas.openxmlformats.org/officeDocument/2006/math">
                    <m:r>
                      <a:rPr lang="sr-Latn-CS" altLang="en-US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sr-Latn-CS" altLang="en-US" sz="2800" i="1" dirty="0">
                  <a:latin typeface="Times New Roman" pitchFamily="18" charset="0"/>
                </a:endParaRPr>
              </a:p>
              <a:p>
                <a:pPr lvl="1"/>
                <a:r>
                  <a:rPr lang="sr-Latn-CS" altLang="en-US" dirty="0"/>
                  <a:t>Hough transforma </a:t>
                </a:r>
                <a:r>
                  <a:rPr lang="en-GB" altLang="en-US" dirty="0" err="1"/>
                  <a:t>paramet</a:t>
                </a:r>
                <a:r>
                  <a:rPr lang="sr-Latn-RS" altLang="en-US" dirty="0"/>
                  <a:t>ara transformacije nalazi najverovatnije rešenje za </a:t>
                </a:r>
                <a14:m>
                  <m:oMath xmlns:m="http://schemas.openxmlformats.org/officeDocument/2006/math">
                    <m:r>
                      <a:rPr lang="sr-Latn-C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GB" altLang="en-US" dirty="0"/>
              </a:p>
            </p:txBody>
          </p:sp>
        </mc:Choice>
        <mc:Fallback>
          <p:sp>
            <p:nvSpPr>
              <p:cNvPr id="3584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196752"/>
                <a:ext cx="5537200" cy="5078412"/>
              </a:xfrm>
              <a:blipFill>
                <a:blip r:embed="rId3"/>
                <a:stretch>
                  <a:fillRect l="-1101" t="-1321" r="-14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00" y="787400"/>
            <a:ext cx="30607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9569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B320470-7506-4267-90FE-478D60F1F0BC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GB" altLang="en-US" sz="1200" dirty="0">
              <a:latin typeface="Garamond" pitchFamily="18" charset="0"/>
            </a:endParaRPr>
          </a:p>
        </p:txBody>
      </p:sp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err="1"/>
              <a:t>Registra</a:t>
            </a:r>
            <a:r>
              <a:rPr lang="sr-Latn-RS" altLang="en-US" dirty="0"/>
              <a:t>cija o</a:t>
            </a:r>
            <a:r>
              <a:rPr lang="en-GB" altLang="en-US" dirty="0" err="1"/>
              <a:t>ptimi</a:t>
            </a:r>
            <a:r>
              <a:rPr lang="sr-Latn-RS" altLang="en-US" dirty="0"/>
              <a:t>zacijom</a:t>
            </a:r>
            <a:endParaRPr lang="en-GB" altLang="en-US" dirty="0"/>
          </a:p>
        </p:txBody>
      </p:sp>
      <p:sp>
        <p:nvSpPr>
          <p:cNvPr id="36869" name="Rectangle 3"/>
          <p:cNvSpPr>
            <a:spLocks noChangeArrowheads="1"/>
          </p:cNvSpPr>
          <p:nvPr/>
        </p:nvSpPr>
        <p:spPr bwMode="auto">
          <a:xfrm>
            <a:off x="2268538" y="1915814"/>
            <a:ext cx="2233612" cy="11525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800" dirty="0"/>
              <a:t> </a:t>
            </a:r>
            <a:r>
              <a:rPr lang="sr-Latn-RS" altLang="en-US" sz="2400" dirty="0">
                <a:latin typeface="+mn-lt"/>
              </a:rPr>
              <a:t>Podešavanje </a:t>
            </a:r>
            <a:endParaRPr lang="sr-Latn-CS" altLang="en-US" sz="2400" dirty="0">
              <a:latin typeface="+mn-lt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2400" dirty="0">
                <a:latin typeface="+mn-lt"/>
              </a:rPr>
              <a:t>hipoteze </a:t>
            </a:r>
            <a:r>
              <a:rPr lang="sr-Latn-CS" altLang="en-US" i="1" dirty="0">
                <a:latin typeface="Times New Roman" pitchFamily="18" charset="0"/>
              </a:rPr>
              <a:t>t</a:t>
            </a:r>
            <a:endParaRPr lang="en-GB" altLang="en-US" i="1" dirty="0">
              <a:latin typeface="Times New Roman" pitchFamily="18" charset="0"/>
            </a:endParaRPr>
          </a:p>
        </p:txBody>
      </p:sp>
      <p:sp>
        <p:nvSpPr>
          <p:cNvPr id="36870" name="Rectangle 4"/>
          <p:cNvSpPr>
            <a:spLocks noChangeArrowheads="1"/>
          </p:cNvSpPr>
          <p:nvPr/>
        </p:nvSpPr>
        <p:spPr bwMode="auto">
          <a:xfrm>
            <a:off x="5291138" y="3500139"/>
            <a:ext cx="2233612" cy="11525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2400" dirty="0">
                <a:latin typeface="+mn-lt"/>
              </a:rPr>
              <a:t>Merenje</a:t>
            </a:r>
            <a:endParaRPr lang="sr-Latn-CS" altLang="en-US" sz="2400" dirty="0">
              <a:latin typeface="+mn-lt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2400" dirty="0">
                <a:latin typeface="+mn-lt"/>
              </a:rPr>
              <a:t>razlike</a:t>
            </a:r>
            <a:endParaRPr lang="en-GB" altLang="en-US" sz="24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871" name="Rectangle 5"/>
              <p:cNvSpPr>
                <a:spLocks noChangeArrowheads="1"/>
              </p:cNvSpPr>
              <p:nvPr/>
            </p:nvSpPr>
            <p:spPr bwMode="auto">
              <a:xfrm>
                <a:off x="2270125" y="3500139"/>
                <a:ext cx="2233613" cy="115252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sr-Latn-CS" altLang="en-US" sz="2400" dirty="0">
                    <a:latin typeface="+mn-lt"/>
                  </a:rPr>
                  <a:t>Transformacija</a:t>
                </a:r>
              </a:p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CS" altLang="en-US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altLang="en-US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36871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0125" y="3500139"/>
                <a:ext cx="2233613" cy="1152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72" name="Picture 6" descr="1565_norm_ana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3284239"/>
            <a:ext cx="1049338" cy="15525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3" name="Rectangle 7"/>
          <p:cNvSpPr>
            <a:spLocks noChangeArrowheads="1"/>
          </p:cNvSpPr>
          <p:nvPr/>
        </p:nvSpPr>
        <p:spPr bwMode="auto">
          <a:xfrm>
            <a:off x="5291138" y="1915814"/>
            <a:ext cx="2233612" cy="11525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2400" dirty="0">
                <a:latin typeface="+mn-lt"/>
              </a:rPr>
              <a:t>Minimizacija</a:t>
            </a:r>
            <a:r>
              <a:rPr lang="en-GB" altLang="en-US" sz="2400" dirty="0">
                <a:latin typeface="+mn-lt"/>
              </a:rPr>
              <a:t> </a:t>
            </a:r>
            <a:r>
              <a:rPr lang="sr-Latn-CS" altLang="en-US" sz="2400" dirty="0">
                <a:latin typeface="+mn-lt"/>
              </a:rPr>
              <a:t>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RS" altLang="en-US" sz="2400" dirty="0">
                <a:latin typeface="+mn-lt"/>
              </a:rPr>
              <a:t>razlike</a:t>
            </a:r>
            <a:endParaRPr lang="en-GB" altLang="en-US" sz="2400" dirty="0">
              <a:latin typeface="+mn-lt"/>
            </a:endParaRPr>
          </a:p>
        </p:txBody>
      </p:sp>
      <p:sp>
        <p:nvSpPr>
          <p:cNvPr id="36874" name="Line 8"/>
          <p:cNvSpPr>
            <a:spLocks noChangeShapeType="1"/>
          </p:cNvSpPr>
          <p:nvPr/>
        </p:nvSpPr>
        <p:spPr bwMode="auto">
          <a:xfrm>
            <a:off x="1477963" y="4076402"/>
            <a:ext cx="7921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5" name="Line 9"/>
          <p:cNvSpPr>
            <a:spLocks noChangeShapeType="1"/>
          </p:cNvSpPr>
          <p:nvPr/>
        </p:nvSpPr>
        <p:spPr bwMode="auto">
          <a:xfrm>
            <a:off x="4500563" y="4076402"/>
            <a:ext cx="792162" cy="158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6" name="Line 10"/>
          <p:cNvSpPr>
            <a:spLocks noChangeShapeType="1"/>
          </p:cNvSpPr>
          <p:nvPr/>
        </p:nvSpPr>
        <p:spPr bwMode="auto">
          <a:xfrm flipH="1">
            <a:off x="4500563" y="2493664"/>
            <a:ext cx="792162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7" name="Line 11"/>
          <p:cNvSpPr>
            <a:spLocks noChangeShapeType="1"/>
          </p:cNvSpPr>
          <p:nvPr/>
        </p:nvSpPr>
        <p:spPr bwMode="auto">
          <a:xfrm>
            <a:off x="3348038" y="3068339"/>
            <a:ext cx="0" cy="431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8" name="Line 12"/>
          <p:cNvSpPr>
            <a:spLocks noChangeShapeType="1"/>
          </p:cNvSpPr>
          <p:nvPr/>
        </p:nvSpPr>
        <p:spPr bwMode="auto">
          <a:xfrm flipV="1">
            <a:off x="6442075" y="3069927"/>
            <a:ext cx="0" cy="431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79" name="Line 13"/>
          <p:cNvSpPr>
            <a:spLocks noChangeShapeType="1"/>
          </p:cNvSpPr>
          <p:nvPr/>
        </p:nvSpPr>
        <p:spPr bwMode="auto">
          <a:xfrm flipH="1" flipV="1">
            <a:off x="6372225" y="4652664"/>
            <a:ext cx="1588" cy="3603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36880" name="Picture 14" descr="1606_norm_a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5014044"/>
            <a:ext cx="10509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1" name="Text Box 15"/>
          <p:cNvSpPr txBox="1">
            <a:spLocks noChangeArrowheads="1"/>
          </p:cNvSpPr>
          <p:nvPr/>
        </p:nvSpPr>
        <p:spPr bwMode="auto">
          <a:xfrm>
            <a:off x="6588125" y="3068339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2400">
                <a:latin typeface="Times New Roman" pitchFamily="18" charset="0"/>
              </a:rPr>
              <a:t>d = ...</a:t>
            </a:r>
            <a:endParaRPr lang="en-GB" altLang="en-US" sz="2400">
              <a:latin typeface="Times New Roman" pitchFamily="18" charset="0"/>
            </a:endParaRPr>
          </a:p>
        </p:txBody>
      </p:sp>
      <p:sp>
        <p:nvSpPr>
          <p:cNvPr id="36882" name="Text Box 16"/>
          <p:cNvSpPr txBox="1">
            <a:spLocks noChangeArrowheads="1"/>
          </p:cNvSpPr>
          <p:nvPr/>
        </p:nvSpPr>
        <p:spPr bwMode="auto">
          <a:xfrm>
            <a:off x="4716463" y="1409402"/>
            <a:ext cx="12239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i="1">
                <a:latin typeface="Times New Roman" pitchFamily="18" charset="0"/>
                <a:cs typeface="Times New Roman" pitchFamily="18" charset="0"/>
              </a:rPr>
              <a:t>δ</a:t>
            </a:r>
            <a:r>
              <a:rPr lang="en-GB" altLang="en-US" i="1">
                <a:latin typeface="Times New Roman" pitchFamily="18" charset="0"/>
                <a:cs typeface="Times New Roman" pitchFamily="18" charset="0"/>
              </a:rPr>
              <a:t>t</a:t>
            </a:r>
            <a:endParaRPr lang="el-GR" altLang="en-US"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3" name="Line 17"/>
          <p:cNvSpPr>
            <a:spLocks noChangeShapeType="1"/>
          </p:cNvSpPr>
          <p:nvPr/>
        </p:nvSpPr>
        <p:spPr bwMode="auto">
          <a:xfrm flipH="1">
            <a:off x="4859338" y="1845964"/>
            <a:ext cx="73025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84" name="Text Box 18"/>
          <p:cNvSpPr txBox="1">
            <a:spLocks noChangeArrowheads="1"/>
          </p:cNvSpPr>
          <p:nvPr/>
        </p:nvSpPr>
        <p:spPr bwMode="auto">
          <a:xfrm>
            <a:off x="-46038" y="4797127"/>
            <a:ext cx="32496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RS" altLang="en-US" sz="2400" dirty="0">
                <a:latin typeface="+mn-lt"/>
              </a:rPr>
              <a:t>Ulazna slika</a:t>
            </a:r>
            <a:r>
              <a:rPr lang="sr-Latn-CS" altLang="en-US" dirty="0">
                <a:latin typeface="+mn-lt"/>
              </a:rPr>
              <a:t> </a:t>
            </a:r>
            <a:r>
              <a:rPr lang="en-GB" altLang="en-US" i="1" dirty="0">
                <a:latin typeface="Times New Roman" pitchFamily="18" charset="0"/>
              </a:rPr>
              <a:t>A</a:t>
            </a:r>
          </a:p>
        </p:txBody>
      </p:sp>
      <p:sp>
        <p:nvSpPr>
          <p:cNvPr id="36885" name="Text Box 19"/>
          <p:cNvSpPr txBox="1">
            <a:spLocks noChangeArrowheads="1"/>
          </p:cNvSpPr>
          <p:nvPr/>
        </p:nvSpPr>
        <p:spPr bwMode="auto">
          <a:xfrm>
            <a:off x="6943884" y="5459910"/>
            <a:ext cx="1972567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2400" dirty="0">
                <a:latin typeface="+mn-lt"/>
              </a:rPr>
              <a:t>Referentna slika </a:t>
            </a:r>
            <a:r>
              <a:rPr lang="sr-Latn-CS" altLang="en-US" i="1" dirty="0">
                <a:latin typeface="Times New Roman" pitchFamily="18" charset="0"/>
              </a:rPr>
              <a:t>R</a:t>
            </a:r>
            <a:endParaRPr lang="en-GB" altLang="en-US" i="1" dirty="0">
              <a:latin typeface="Times New Roman" pitchFamily="18" charset="0"/>
            </a:endParaRPr>
          </a:p>
        </p:txBody>
      </p:sp>
      <p:sp>
        <p:nvSpPr>
          <p:cNvPr id="36886" name="Text Box 20"/>
          <p:cNvSpPr txBox="1">
            <a:spLocks noChangeArrowheads="1"/>
          </p:cNvSpPr>
          <p:nvPr/>
        </p:nvSpPr>
        <p:spPr bwMode="auto">
          <a:xfrm>
            <a:off x="3419475" y="2982614"/>
            <a:ext cx="12239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i="1">
                <a:latin typeface="Times New Roman" pitchFamily="18" charset="0"/>
              </a:rPr>
              <a:t>t</a:t>
            </a:r>
            <a:r>
              <a:rPr lang="sr-Latn-CS" altLang="en-US" i="1" baseline="-25000">
                <a:latin typeface="Times New Roman" pitchFamily="18" charset="0"/>
              </a:rPr>
              <a:t>test</a:t>
            </a:r>
            <a:endParaRPr lang="en-GB" altLang="en-US" i="1" baseline="-25000">
              <a:latin typeface="Times New Roman" pitchFamily="18" charset="0"/>
            </a:endParaRPr>
          </a:p>
        </p:txBody>
      </p:sp>
      <p:sp>
        <p:nvSpPr>
          <p:cNvPr id="36887" name="Line 21"/>
          <p:cNvSpPr>
            <a:spLocks noChangeShapeType="1"/>
          </p:cNvSpPr>
          <p:nvPr/>
        </p:nvSpPr>
        <p:spPr bwMode="auto">
          <a:xfrm>
            <a:off x="7524750" y="4077989"/>
            <a:ext cx="5762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88" name="Text Box 22"/>
          <p:cNvSpPr txBox="1">
            <a:spLocks noChangeArrowheads="1"/>
          </p:cNvSpPr>
          <p:nvPr/>
        </p:nvSpPr>
        <p:spPr bwMode="auto">
          <a:xfrm>
            <a:off x="8101013" y="3789064"/>
            <a:ext cx="1223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i="1">
                <a:latin typeface="Times New Roman" pitchFamily="18" charset="0"/>
              </a:rPr>
              <a:t>t</a:t>
            </a:r>
            <a:r>
              <a:rPr lang="sr-Latn-CS" altLang="en-US" i="1" baseline="-25000">
                <a:latin typeface="Times New Roman" pitchFamily="18" charset="0"/>
              </a:rPr>
              <a:t>opt</a:t>
            </a:r>
            <a:endParaRPr lang="en-GB" altLang="en-US" i="1" baseline="-25000">
              <a:latin typeface="Times New Roman" pitchFamily="18" charset="0"/>
            </a:endParaRPr>
          </a:p>
        </p:txBody>
      </p:sp>
      <p:sp>
        <p:nvSpPr>
          <p:cNvPr id="36889" name="Line 23"/>
          <p:cNvSpPr>
            <a:spLocks noChangeShapeType="1"/>
          </p:cNvSpPr>
          <p:nvPr/>
        </p:nvSpPr>
        <p:spPr bwMode="auto">
          <a:xfrm>
            <a:off x="1476375" y="2565102"/>
            <a:ext cx="792163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90" name="Text Box 24"/>
          <p:cNvSpPr txBox="1">
            <a:spLocks noChangeArrowheads="1"/>
          </p:cNvSpPr>
          <p:nvPr/>
        </p:nvSpPr>
        <p:spPr bwMode="auto">
          <a:xfrm>
            <a:off x="1044575" y="2276177"/>
            <a:ext cx="1223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i="1">
                <a:latin typeface="Times New Roman" pitchFamily="18" charset="0"/>
              </a:rPr>
              <a:t>t</a:t>
            </a:r>
            <a:r>
              <a:rPr lang="sr-Latn-CS" altLang="en-US" i="1" baseline="-25000">
                <a:latin typeface="Times New Roman" pitchFamily="18" charset="0"/>
              </a:rPr>
              <a:t>0</a:t>
            </a:r>
            <a:endParaRPr lang="en-GB" altLang="en-US" i="1" baseline="-25000">
              <a:latin typeface="Times New Roman" pitchFamily="18" charset="0"/>
            </a:endParaRP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760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484190"/>
            <a:ext cx="1981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38F5BD2-5704-4875-8022-18D5C705B86D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985600"/>
          </a:xfrm>
        </p:spPr>
        <p:txBody>
          <a:bodyPr/>
          <a:lstStyle/>
          <a:p>
            <a:pPr eaLnBrk="1" hangingPunct="1"/>
            <a:r>
              <a:rPr lang="en-GB" altLang="en-US" dirty="0" err="1"/>
              <a:t>Registra</a:t>
            </a:r>
            <a:r>
              <a:rPr lang="sr-Latn-RS" altLang="en-US" dirty="0"/>
              <a:t>c</a:t>
            </a:r>
            <a:r>
              <a:rPr lang="en-GB" altLang="en-US" dirty="0" err="1"/>
              <a:t>i</a:t>
            </a:r>
            <a:r>
              <a:rPr lang="sr-Latn-RS" altLang="en-US" dirty="0"/>
              <a:t>ja optimizacijom</a:t>
            </a:r>
            <a:endParaRPr lang="en-GB" altLang="en-US" dirty="0"/>
          </a:p>
        </p:txBody>
      </p:sp>
      <p:pic>
        <p:nvPicPr>
          <p:cNvPr id="37893" name="Picture 4" descr="knee_abs_d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2549287"/>
            <a:ext cx="2413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5" descr="Knee_MR_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916124"/>
            <a:ext cx="2413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6" descr="knee_mri_sagittal_t1_0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144349"/>
            <a:ext cx="2413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7" descr="knee_mri_transform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1144349"/>
            <a:ext cx="2413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897" name="AutoShape 8"/>
              <p:cNvSpPr>
                <a:spLocks noChangeArrowheads="1"/>
              </p:cNvSpPr>
              <p:nvPr/>
            </p:nvSpPr>
            <p:spPr bwMode="auto">
              <a:xfrm>
                <a:off x="2519363" y="2117487"/>
                <a:ext cx="828675" cy="719137"/>
              </a:xfrm>
              <a:prstGeom prst="rightArrow">
                <a:avLst>
                  <a:gd name="adj1" fmla="val 50000"/>
                  <a:gd name="adj2" fmla="val 2880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CS" altLang="en-US" sz="32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GB" altLang="en-US" sz="3200" i="1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37897" name="AutoShap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9363" y="2117487"/>
                <a:ext cx="828675" cy="719137"/>
              </a:xfrm>
              <a:prstGeom prst="rightArrow">
                <a:avLst>
                  <a:gd name="adj1" fmla="val 50000"/>
                  <a:gd name="adj2" fmla="val 28808"/>
                </a:avLst>
              </a:prstGeom>
              <a:blipFill>
                <a:blip r:embed="rId7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8" name="Text Box 10"/>
          <p:cNvSpPr txBox="1">
            <a:spLocks noChangeArrowheads="1"/>
          </p:cNvSpPr>
          <p:nvPr/>
        </p:nvSpPr>
        <p:spPr bwMode="auto">
          <a:xfrm>
            <a:off x="4354513" y="3376374"/>
            <a:ext cx="11890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600" b="1">
                <a:latin typeface="Times New Roman" pitchFamily="18" charset="0"/>
              </a:rPr>
              <a:t>–</a:t>
            </a:r>
            <a:r>
              <a:rPr lang="sr-Latn-CS" altLang="en-US" sz="3200" b="1">
                <a:latin typeface="Times New Roman" pitchFamily="18" charset="0"/>
              </a:rPr>
              <a:t> </a:t>
            </a:r>
            <a:endParaRPr lang="en-GB" altLang="en-US" sz="3200" b="1">
              <a:latin typeface="Times New Roman" pitchFamily="18" charset="0"/>
            </a:endParaRPr>
          </a:p>
        </p:txBody>
      </p:sp>
      <p:sp>
        <p:nvSpPr>
          <p:cNvPr id="37899" name="Text Box 11"/>
          <p:cNvSpPr txBox="1">
            <a:spLocks noChangeArrowheads="1"/>
          </p:cNvSpPr>
          <p:nvPr/>
        </p:nvSpPr>
        <p:spPr bwMode="auto">
          <a:xfrm>
            <a:off x="6011863" y="3449399"/>
            <a:ext cx="1189037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600" b="1">
                <a:latin typeface="Times New Roman" pitchFamily="18" charset="0"/>
              </a:rPr>
              <a:t>=</a:t>
            </a:r>
            <a:r>
              <a:rPr lang="sr-Latn-CS" altLang="en-US" sz="3200" b="1">
                <a:latin typeface="Times New Roman" pitchFamily="18" charset="0"/>
              </a:rPr>
              <a:t> </a:t>
            </a:r>
            <a:endParaRPr lang="en-GB" altLang="en-US" sz="3200" b="1">
              <a:latin typeface="Times New Roman" pitchFamily="18" charset="0"/>
            </a:endParaRPr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7775575" y="4962287"/>
            <a:ext cx="0" cy="466725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901" name="Text Box 13"/>
              <p:cNvSpPr txBox="1">
                <a:spLocks noChangeArrowheads="1"/>
              </p:cNvSpPr>
              <p:nvPr/>
            </p:nvSpPr>
            <p:spPr bwMode="auto">
              <a:xfrm>
                <a:off x="7325519" y="5340620"/>
                <a:ext cx="865188" cy="5794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8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60000"/>
                  <a:buFont typeface="Wingdings" pitchFamily="2" charset="2"/>
                  <a:buChar char="q"/>
                  <a:defRPr sz="24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itchFamily="2" charset="2"/>
                  <a:buChar char="q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charset="0"/>
                    <a:cs typeface="Arial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altLang="en-US" sz="3200" b="1" i="1" dirty="0" smtClean="0">
                          <a:latin typeface="Cambria Math" panose="02040503050406030204" pitchFamily="18" charset="0"/>
                          <a:sym typeface="Symbol" pitchFamily="18" charset="2"/>
                        </a:rPr>
                        <m:t></m:t>
                      </m:r>
                    </m:oMath>
                  </m:oMathPara>
                </a14:m>
                <a:endParaRPr lang="en-GB" altLang="en-US" sz="3200" b="1" dirty="0">
                  <a:latin typeface="Times New Roman" pitchFamily="18" charset="0"/>
                  <a:sym typeface="Symbol" pitchFamily="18" charset="2"/>
                </a:endParaRPr>
              </a:p>
            </p:txBody>
          </p:sp>
        </mc:Choice>
        <mc:Fallback>
          <p:sp>
            <p:nvSpPr>
              <p:cNvPr id="3790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25519" y="5340620"/>
                <a:ext cx="865188" cy="579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902" name="Line 14"/>
          <p:cNvSpPr>
            <a:spLocks noChangeShapeType="1"/>
          </p:cNvSpPr>
          <p:nvPr/>
        </p:nvSpPr>
        <p:spPr bwMode="auto">
          <a:xfrm flipV="1">
            <a:off x="2916238" y="2800112"/>
            <a:ext cx="0" cy="3671887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3" name="Text Box 15"/>
          <p:cNvSpPr txBox="1">
            <a:spLocks noChangeArrowheads="1"/>
          </p:cNvSpPr>
          <p:nvPr/>
        </p:nvSpPr>
        <p:spPr bwMode="auto">
          <a:xfrm>
            <a:off x="71438" y="2976324"/>
            <a:ext cx="5762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solidFill>
                  <a:schemeClr val="bg1"/>
                </a:solidFill>
                <a:latin typeface="Times New Roman" pitchFamily="18" charset="0"/>
              </a:rPr>
              <a:t>A</a:t>
            </a:r>
            <a:endParaRPr lang="en-GB" altLang="en-US" sz="32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37904" name="Text Box 16"/>
          <p:cNvSpPr txBox="1">
            <a:spLocks noChangeArrowheads="1"/>
          </p:cNvSpPr>
          <p:nvPr/>
        </p:nvSpPr>
        <p:spPr bwMode="auto">
          <a:xfrm>
            <a:off x="3384550" y="5752862"/>
            <a:ext cx="5762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solidFill>
                  <a:schemeClr val="bg1"/>
                </a:solidFill>
                <a:latin typeface="Times New Roman" pitchFamily="18" charset="0"/>
              </a:rPr>
              <a:t>R</a:t>
            </a:r>
            <a:endParaRPr lang="en-GB" altLang="en-US" sz="32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37905" name="Line 17"/>
          <p:cNvSpPr>
            <a:spLocks noChangeShapeType="1"/>
          </p:cNvSpPr>
          <p:nvPr/>
        </p:nvSpPr>
        <p:spPr bwMode="auto">
          <a:xfrm>
            <a:off x="2916238" y="6471999"/>
            <a:ext cx="4859337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6" name="Line 18"/>
          <p:cNvSpPr>
            <a:spLocks noChangeShapeType="1"/>
          </p:cNvSpPr>
          <p:nvPr/>
        </p:nvSpPr>
        <p:spPr bwMode="auto">
          <a:xfrm flipV="1">
            <a:off x="7775575" y="5932249"/>
            <a:ext cx="0" cy="53975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346450" y="2976324"/>
            <a:ext cx="9699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 sz="3200" i="1">
                <a:solidFill>
                  <a:schemeClr val="bg1"/>
                </a:solidFill>
                <a:latin typeface="Times New Roman" pitchFamily="18" charset="0"/>
              </a:rPr>
              <a:t>t</a:t>
            </a:r>
            <a:r>
              <a:rPr lang="sr-Latn-CS" altLang="en-US" sz="3200">
                <a:solidFill>
                  <a:schemeClr val="bg1"/>
                </a:solidFill>
                <a:latin typeface="Times New Roman" pitchFamily="18" charset="0"/>
              </a:rPr>
              <a:t>(</a:t>
            </a:r>
            <a:r>
              <a:rPr lang="sr-Latn-CS" altLang="en-US" sz="3200" i="1">
                <a:solidFill>
                  <a:schemeClr val="bg1"/>
                </a:solidFill>
                <a:latin typeface="Times New Roman" pitchFamily="18" charset="0"/>
              </a:rPr>
              <a:t>A</a:t>
            </a:r>
            <a:r>
              <a:rPr lang="sr-Latn-CS" altLang="en-US" sz="3200">
                <a:solidFill>
                  <a:schemeClr val="bg1"/>
                </a:solidFill>
                <a:latin typeface="Times New Roman" pitchFamily="18" charset="0"/>
              </a:rPr>
              <a:t>)</a:t>
            </a:r>
            <a:endParaRPr lang="en-GB" altLang="en-US" sz="3200">
              <a:solidFill>
                <a:schemeClr val="bg1"/>
              </a:solidFill>
              <a:latin typeface="Times New Roman" pitchFamily="18" charset="0"/>
            </a:endParaRPr>
          </a:p>
        </p:txBody>
      </p:sp>
      <p:grpSp>
        <p:nvGrpSpPr>
          <p:cNvPr id="407575" name="Group 23"/>
          <p:cNvGrpSpPr>
            <a:grpSpLocks/>
          </p:cNvGrpSpPr>
          <p:nvPr/>
        </p:nvGrpSpPr>
        <p:grpSpPr bwMode="auto">
          <a:xfrm>
            <a:off x="7938" y="2677875"/>
            <a:ext cx="2511425" cy="3074988"/>
            <a:chOff x="21" y="1584"/>
            <a:chExt cx="1792" cy="2222"/>
          </a:xfrm>
        </p:grpSpPr>
        <p:pic>
          <p:nvPicPr>
            <p:cNvPr id="37909" name="Picture 20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" y="2428"/>
              <a:ext cx="1792" cy="13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7910" name="Line 22"/>
            <p:cNvSpPr>
              <a:spLocks noChangeShapeType="1"/>
            </p:cNvSpPr>
            <p:nvPr/>
          </p:nvSpPr>
          <p:spPr bwMode="auto">
            <a:xfrm flipH="1">
              <a:off x="1368" y="1584"/>
              <a:ext cx="445" cy="844"/>
            </a:xfrm>
            <a:prstGeom prst="lin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447616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8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7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7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7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EE18A64-E301-440C-B569-FD046D294360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3891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altLang="en-US" dirty="0"/>
              <a:t>Parametri r</a:t>
            </a:r>
            <a:r>
              <a:rPr lang="en-GB" altLang="en-US" dirty="0" err="1"/>
              <a:t>egistra</a:t>
            </a:r>
            <a:r>
              <a:rPr lang="sr-Latn-RS" altLang="en-US" dirty="0"/>
              <a:t>cije o</a:t>
            </a:r>
            <a:r>
              <a:rPr lang="en-GB" altLang="en-US" dirty="0" err="1"/>
              <a:t>ptimi</a:t>
            </a:r>
            <a:r>
              <a:rPr lang="sr-Latn-RS" altLang="en-US" dirty="0"/>
              <a:t>zacijom</a:t>
            </a: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1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eaLnBrk="1" hangingPunct="1"/>
                <a:r>
                  <a:rPr lang="sr-Latn-RS" altLang="en-US" dirty="0"/>
                  <a:t>Izbog algoritma </a:t>
                </a:r>
                <a:r>
                  <a:rPr lang="en-GB" altLang="en-US" dirty="0" err="1"/>
                  <a:t>optimi</a:t>
                </a:r>
                <a:r>
                  <a:rPr lang="sr-Latn-RS" altLang="en-US" dirty="0"/>
                  <a:t>zacije i objektivne funkcije</a:t>
                </a:r>
                <a:endParaRPr lang="en-GB" altLang="en-US" dirty="0"/>
              </a:p>
              <a:p>
                <a:pPr eaLnBrk="1" hangingPunct="1"/>
                <a:r>
                  <a:rPr lang="sr-Latn-RS" altLang="en-US" dirty="0"/>
                  <a:t>Zavisi od niza praktičnih uslova</a:t>
                </a:r>
                <a:r>
                  <a:rPr lang="en-GB" altLang="en-US" dirty="0"/>
                  <a:t>:</a:t>
                </a:r>
                <a:endParaRPr lang="sr-Latn-CS" altLang="en-US" dirty="0"/>
              </a:p>
              <a:p>
                <a:pPr lvl="1" eaLnBrk="1" hangingPunct="1"/>
                <a:r>
                  <a:rPr lang="sr-Latn-RS" altLang="en-US" dirty="0"/>
                  <a:t>Priroda signala koji se registruju</a:t>
                </a:r>
                <a:endParaRPr lang="sr-Latn-CS" altLang="en-US" dirty="0"/>
              </a:p>
              <a:p>
                <a:pPr lvl="1"/>
                <a:r>
                  <a:rPr lang="sr-Latn-RS" altLang="en-US" dirty="0"/>
                  <a:t>Stabilnost evaluacije</a:t>
                </a:r>
                <a:r>
                  <a:rPr lang="sr-Latn-CS" altLang="en-US" dirty="0"/>
                  <a:t>: </a:t>
                </a:r>
                <a:r>
                  <a:rPr lang="sr-Latn-RS" altLang="en-US" dirty="0"/>
                  <a:t>mogućnost lokalnih minimuma</a:t>
                </a:r>
                <a:endParaRPr lang="sr-Latn-CS" altLang="en-US" dirty="0"/>
              </a:p>
              <a:p>
                <a:pPr lvl="1" eaLnBrk="1" hangingPunct="1"/>
                <a:r>
                  <a:rPr lang="sr-Latn-RS" altLang="en-US" dirty="0"/>
                  <a:t>Problem dimenzionalnost </a:t>
                </a:r>
                <a:r>
                  <a:rPr lang="sr-Latn-CS" altLang="en-US" dirty="0"/>
                  <a:t>(transformacije)</a:t>
                </a:r>
              </a:p>
              <a:p>
                <a:pPr lvl="1" eaLnBrk="1" hangingPunct="1"/>
                <a:r>
                  <a:rPr lang="sr-Latn-RS" altLang="en-US" dirty="0"/>
                  <a:t>Veličina signala i brzina računanja objektivne funkcije </a:t>
                </a:r>
                <a14:m>
                  <m:oMath xmlns:m="http://schemas.openxmlformats.org/officeDocument/2006/math">
                    <m:r>
                      <a:rPr lang="sr-Latn-CS" alt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sr-Latn-CS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r-Latn-CS" alt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sr-Latn-CS" altLang="en-US" sz="2400" i="1" baseline="-25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r-Latn-CS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sr-Latn-CS" altLang="en-US" sz="2800" dirty="0">
                  <a:latin typeface="Times New Roman" pitchFamily="18" charset="0"/>
                </a:endParaRPr>
              </a:p>
              <a:p>
                <a:pPr lvl="1" eaLnBrk="1" hangingPunct="1"/>
                <a:r>
                  <a:rPr lang="sr-Latn-RS" altLang="en-US" dirty="0"/>
                  <a:t>Mogućnost evaluacije gradijenta objektivne funkcije </a:t>
                </a:r>
                <a14:m>
                  <m:oMath xmlns:m="http://schemas.openxmlformats.org/officeDocument/2006/math">
                    <m:r>
                      <a:rPr lang="sr-Latn-CS" alt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altLang="en-US" sz="2000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sr-Latn-CS" altLang="en-US" sz="20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sr-Latn-CS" altLang="en-US" sz="20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sr-Latn-CS" altLang="en-US" sz="2000" i="1" baseline="-25000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sr-Latn-CS" altLang="en-US" sz="20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altLang="en-US" sz="2400" dirty="0">
                  <a:latin typeface="Times New Roman" pitchFamily="18" charset="0"/>
                </a:endParaRPr>
              </a:p>
              <a:p>
                <a:endParaRPr lang="en-GB" altLang="en-US" sz="2700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3891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711" y="4279794"/>
            <a:ext cx="2680955" cy="218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knee_abs_dif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718" y="4293096"/>
            <a:ext cx="2172146" cy="2172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Notched Right Arrow 1"/>
          <p:cNvSpPr/>
          <p:nvPr/>
        </p:nvSpPr>
        <p:spPr>
          <a:xfrm>
            <a:off x="3521584" y="5229200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75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64BF1-850A-07F9-7E96-6587FFA8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Multiveličnska analiza slike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00C5-5680-123D-65CC-6D90BBD3D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02955"/>
          </a:xfrm>
        </p:spPr>
        <p:txBody>
          <a:bodyPr/>
          <a:lstStyle/>
          <a:p>
            <a:r>
              <a:rPr lang="sr-Latn-RS" dirty="0"/>
              <a:t>Sliku možemo da posmatramo na više nivoa veličine</a:t>
            </a:r>
          </a:p>
          <a:p>
            <a:r>
              <a:rPr lang="sr-Latn-RS" dirty="0"/>
              <a:t>Podaci koje gubimo na manjim veličinama su fini detalji</a:t>
            </a:r>
          </a:p>
          <a:p>
            <a:r>
              <a:rPr lang="sr-Latn-RS" dirty="0"/>
              <a:t>Koji nam možda nisu potrebni za ono što smo naumili</a:t>
            </a:r>
          </a:p>
          <a:p>
            <a:r>
              <a:rPr lang="sr-Latn-RS" dirty="0"/>
              <a:t>Analizu slike radimo na veličini (rezoluciji) koja ima taman dovoljno podataka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B92AC-C6BC-2B87-F3F2-E75B65C60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6" name="Picture 4" descr="Image result for CT image">
            <a:extLst>
              <a:ext uri="{FF2B5EF4-FFF2-40B4-BE49-F238E27FC236}">
                <a16:creationId xmlns:a16="http://schemas.microsoft.com/office/drawing/2014/main" id="{00B94287-36C1-8B46-B2C5-662AF27B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978373"/>
            <a:ext cx="2402954" cy="240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CT image">
            <a:extLst>
              <a:ext uri="{FF2B5EF4-FFF2-40B4-BE49-F238E27FC236}">
                <a16:creationId xmlns:a16="http://schemas.microsoft.com/office/drawing/2014/main" id="{CC1AF3AC-5A82-9ABA-F424-3D77F9884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618" y="4441946"/>
            <a:ext cx="1939382" cy="1939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CT image">
            <a:extLst>
              <a:ext uri="{FF2B5EF4-FFF2-40B4-BE49-F238E27FC236}">
                <a16:creationId xmlns:a16="http://schemas.microsoft.com/office/drawing/2014/main" id="{8C906491-E8A1-6955-DEFD-8CD516A92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014" y="4947400"/>
            <a:ext cx="1433927" cy="143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CT image">
            <a:extLst>
              <a:ext uri="{FF2B5EF4-FFF2-40B4-BE49-F238E27FC236}">
                <a16:creationId xmlns:a16="http://schemas.microsoft.com/office/drawing/2014/main" id="{A170FE99-ACCA-6310-7EE2-C161AD74C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956" y="5280750"/>
            <a:ext cx="1100576" cy="11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result for CT image">
            <a:extLst>
              <a:ext uri="{FF2B5EF4-FFF2-40B4-BE49-F238E27FC236}">
                <a16:creationId xmlns:a16="http://schemas.microsoft.com/office/drawing/2014/main" id="{C88222E7-812C-369E-67BB-5C645BEB2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547" y="5564472"/>
            <a:ext cx="816853" cy="81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CT image">
            <a:extLst>
              <a:ext uri="{FF2B5EF4-FFF2-40B4-BE49-F238E27FC236}">
                <a16:creationId xmlns:a16="http://schemas.microsoft.com/office/drawing/2014/main" id="{AA62386C-CDDE-F695-C19A-C26168DEB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91" y="5800244"/>
            <a:ext cx="581081" cy="58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212089-C7CA-350B-1EDE-52DAB5F5BA68}"/>
              </a:ext>
            </a:extLst>
          </p:cNvPr>
          <p:cNvGrpSpPr/>
          <p:nvPr/>
        </p:nvGrpSpPr>
        <p:grpSpPr>
          <a:xfrm>
            <a:off x="2377746" y="3014457"/>
            <a:ext cx="6442726" cy="3366868"/>
            <a:chOff x="2377746" y="3014457"/>
            <a:chExt cx="6442726" cy="33668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DE9BD1-4CC3-4102-840C-87D894E88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1760" y="3014457"/>
              <a:ext cx="2402954" cy="2428246"/>
            </a:xfrm>
            <a:prstGeom prst="rect">
              <a:avLst/>
            </a:prstGeom>
            <a:ln w="19050">
              <a:solidFill>
                <a:schemeClr val="accent2"/>
              </a:solidFill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109139-F460-4366-CA8C-D586F82BBF39}"/>
                </a:ext>
              </a:extLst>
            </p:cNvPr>
            <p:cNvCxnSpPr>
              <a:cxnSpLocks/>
            </p:cNvCxnSpPr>
            <p:nvPr/>
          </p:nvCxnSpPr>
          <p:spPr>
            <a:xfrm>
              <a:off x="4814714" y="3028373"/>
              <a:ext cx="4005758" cy="2771868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134A896-8D2A-931C-ADB6-E52E7A09E741}"/>
                </a:ext>
              </a:extLst>
            </p:cNvPr>
            <p:cNvCxnSpPr>
              <a:cxnSpLocks/>
            </p:cNvCxnSpPr>
            <p:nvPr/>
          </p:nvCxnSpPr>
          <p:spPr>
            <a:xfrm>
              <a:off x="2377746" y="5431328"/>
              <a:ext cx="5861645" cy="949997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900EC37-EAE4-F9D6-3356-E0292D1702B7}"/>
              </a:ext>
            </a:extLst>
          </p:cNvPr>
          <p:cNvSpPr txBox="1"/>
          <p:nvPr/>
        </p:nvSpPr>
        <p:spPr>
          <a:xfrm>
            <a:off x="1763688" y="641002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Piramida slike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58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7ACC23CD-9BBA-4CCA-BFC2-1578455B954C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4198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 err="1"/>
              <a:t>Multiveli</a:t>
            </a:r>
            <a:r>
              <a:rPr lang="sr-Latn-RS" altLang="en-US" dirty="0"/>
              <a:t>činska registracija</a:t>
            </a:r>
            <a:endParaRPr lang="en-GB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98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sr-Latn-RS" altLang="en-US" dirty="0"/>
                  <a:t>Napravimo piramidu za obe slike, </a:t>
                </a:r>
                <a:r>
                  <a:rPr lang="sr-Latn-CS" altLang="en-US" i="1" dirty="0">
                    <a:latin typeface="Times New Roman" pitchFamily="18" charset="0"/>
                  </a:rPr>
                  <a:t>A</a:t>
                </a:r>
                <a:r>
                  <a:rPr lang="sr-Latn-CS" altLang="en-US" dirty="0"/>
                  <a:t> </a:t>
                </a:r>
                <a:r>
                  <a:rPr lang="sr-Latn-RS" altLang="en-US" dirty="0"/>
                  <a:t>i </a:t>
                </a:r>
                <a:r>
                  <a:rPr lang="sr-Latn-CS" altLang="en-US" i="1" dirty="0">
                    <a:latin typeface="Times New Roman" pitchFamily="18" charset="0"/>
                  </a:rPr>
                  <a:t>R</a:t>
                </a:r>
              </a:p>
              <a:p>
                <a:pPr eaLnBrk="1" hangingPunct="1"/>
                <a:r>
                  <a:rPr lang="sr-Latn-CS" altLang="en-US" dirty="0"/>
                  <a:t>Inicijalizujemo transformaciju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r-Latn-CS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sr-Latn-CS" altLang="en-US" dirty="0"/>
                  <a:t> na najnižem nivou </a:t>
                </a:r>
                <a14:m>
                  <m:oMath xmlns:m="http://schemas.openxmlformats.org/officeDocument/2006/math">
                    <m:r>
                      <a:rPr lang="sr-Latn-C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sr-Latn-CS" altLang="en-US" i="1" dirty="0">
                  <a:latin typeface="Times New Roman" pitchFamily="18" charset="0"/>
                </a:endParaRPr>
              </a:p>
              <a:p>
                <a:r>
                  <a:rPr lang="sr-Latn-RS" altLang="en-US" dirty="0"/>
                  <a:t>Minimizujemo razliku između slika na nivou </a:t>
                </a:r>
                <a14:m>
                  <m:oMath xmlns:m="http://schemas.openxmlformats.org/officeDocument/2006/math">
                    <m:r>
                      <a:rPr lang="sr-Latn-C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sr-Latn-CS" altLang="en-US" dirty="0"/>
                  <a:t> dok ne nađemo optimalnu transformaciju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r-Latn-CS" alt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r-Latn-RS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  <m:sup>
                        <m:r>
                          <a:rPr lang="sr-Latn-R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sr-Latn-R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sr-Latn-RS" altLang="en-US" b="1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sr-Latn-RS" altLang="en-US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sr-Latn-RS" alt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sr-Latn-R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  <m:sup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endParaRPr lang="sr-Latn-CS" altLang="en-US" i="1" baseline="30000" dirty="0">
                  <a:latin typeface="Times New Roman" pitchFamily="18" charset="0"/>
                </a:endParaRPr>
              </a:p>
              <a:p>
                <a:r>
                  <a:rPr lang="sr-Latn-RS" altLang="en-US" dirty="0"/>
                  <a:t>Inicijalizujemo sledeći nivo</a:t>
                </a:r>
                <a:r>
                  <a:rPr lang="sr-Latn-CS" altLang="en-US" dirty="0"/>
                  <a:t>:</a:t>
                </a:r>
                <a:r>
                  <a:rPr lang="sr-Latn-CS" altLang="en-US" i="1" dirty="0">
                    <a:latin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r-Latn-CS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r-Latn-RS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sr-Latn-RS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sr-Latn-R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sr-Latn-RS" altLang="en-US" b="1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sr-Latn-RS" altLang="en-US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sr-Latn-RS" alt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sr-Latn-RS" alt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𝑜𝑝𝑡</m:t>
                        </m:r>
                      </m:sub>
                      <m:sup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sr-Latn-R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r-Latn-RS" altLang="en-US" dirty="0"/>
                  <a:t>gde je </a:t>
                </a:r>
                <a14:m>
                  <m:oMath xmlns:m="http://schemas.openxmlformats.org/officeDocument/2006/math">
                    <m:r>
                      <a:rPr lang="sr-Latn-C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r-Latn-CS" altLang="en-US" dirty="0"/>
                  <a:t> </a:t>
                </a:r>
                <a:r>
                  <a:rPr lang="sr-Latn-RS" altLang="en-US" dirty="0"/>
                  <a:t>korak rezolucije/veličine piramide</a:t>
                </a:r>
                <a:endParaRPr lang="sr-Latn-CS" altLang="en-US" dirty="0"/>
              </a:p>
              <a:p>
                <a:pPr eaLnBrk="1" hangingPunct="1"/>
                <a:r>
                  <a:rPr lang="sr-Latn-CS" altLang="en-US" dirty="0"/>
                  <a:t>Optimizujemo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sr-Latn-CS" alt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sr-Latn-RS" alt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/>
                      <m:sup>
                        <m:r>
                          <a:rPr lang="sr-Latn-RS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sr-Latn-RS" alt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sr-Latn-R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r-Latn-RS" altLang="en-US" dirty="0"/>
                  <a:t>u uskim granicama, npr.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r-Latn-CS" alt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r-Latn-RS" alt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sr-Latn-RS" alt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sr-Latn-RS" alt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r-Latn-RS" alt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sr-Latn-RS" alt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sr-Latn-RS" alt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sr-Latn-RS" alt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>
                          <a:rPr lang="sr-Latn-RS" alt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𝒏𝒌</m:t>
                        </m:r>
                      </m:e>
                    </m:d>
                  </m:oMath>
                </a14:m>
                <a:r>
                  <a:rPr lang="sr-Latn-CS" altLang="en-US" i="1" dirty="0">
                    <a:latin typeface="Times New Roman" pitchFamily="18" charset="0"/>
                    <a:sym typeface="Symbol" pitchFamily="18" charset="2"/>
                  </a:rPr>
                  <a:t> ...</a:t>
                </a:r>
              </a:p>
              <a:p>
                <a:pPr eaLnBrk="1" hangingPunct="1"/>
                <a:endParaRPr lang="en-GB" altLang="en-US" i="1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4198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990" name="Picture 4" descr="1565_norm_a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5157961"/>
            <a:ext cx="7080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1" name="Picture 5" descr="1606_norm_a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4689648"/>
            <a:ext cx="10509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6" descr="1565_norm_a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4653136"/>
            <a:ext cx="1049337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3" name="Picture 9" descr="1565_norm_an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5445298"/>
            <a:ext cx="514350" cy="76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4" name="Picture 10" descr="1565_norm_an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5661198"/>
            <a:ext cx="368300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5" name="Picture 14" descr="1606_norm_a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157961"/>
            <a:ext cx="725487" cy="1042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Picture 15" descr="1606_norm_a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5408786"/>
            <a:ext cx="5508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7" name="Picture 16" descr="1606_norm_an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138" y="5661198"/>
            <a:ext cx="3746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8" name="Text Box 17"/>
          <p:cNvSpPr txBox="1">
            <a:spLocks noChangeArrowheads="1"/>
          </p:cNvSpPr>
          <p:nvPr/>
        </p:nvSpPr>
        <p:spPr bwMode="auto">
          <a:xfrm>
            <a:off x="287338" y="5694536"/>
            <a:ext cx="9366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3200">
                <a:latin typeface="Times New Roman" pitchFamily="18" charset="0"/>
              </a:rPr>
              <a:t>A</a:t>
            </a:r>
          </a:p>
        </p:txBody>
      </p:sp>
      <p:sp>
        <p:nvSpPr>
          <p:cNvPr id="41999" name="Text Box 18"/>
          <p:cNvSpPr txBox="1">
            <a:spLocks noChangeArrowheads="1"/>
          </p:cNvSpPr>
          <p:nvPr/>
        </p:nvSpPr>
        <p:spPr bwMode="auto">
          <a:xfrm>
            <a:off x="4606925" y="5658023"/>
            <a:ext cx="936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3200">
                <a:latin typeface="Times New Roman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67638" y="6143700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i</a:t>
            </a:r>
            <a:endParaRPr lang="en-GB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92950" y="6143113"/>
            <a:ext cx="5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i-1</a:t>
            </a:r>
            <a:endParaRPr lang="en-GB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586412" y="6147876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en-GB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0788" y="6200948"/>
            <a:ext cx="72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i="1" dirty="0"/>
              <a:t>...</a:t>
            </a:r>
            <a:endParaRPr lang="en-GB" sz="16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3300413" y="6129411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i</a:t>
            </a:r>
            <a:endParaRPr lang="en-GB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91605" y="6143113"/>
            <a:ext cx="55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i-1</a:t>
            </a:r>
            <a:endParaRPr lang="en-GB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85067" y="6147876"/>
            <a:ext cx="24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i="1" dirty="0">
                <a:latin typeface="Times New Roman" pitchFamily="18" charset="0"/>
                <a:cs typeface="Times New Roman" pitchFamily="18" charset="0"/>
              </a:rPr>
              <a:t>1</a:t>
            </a:r>
            <a:endParaRPr lang="en-GB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899443" y="6200948"/>
            <a:ext cx="7254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i="1" dirty="0"/>
              <a:t>...</a:t>
            </a:r>
            <a:endParaRPr lang="en-GB" sz="1600" i="1" dirty="0"/>
          </a:p>
        </p:txBody>
      </p:sp>
      <p:sp>
        <p:nvSpPr>
          <p:cNvPr id="2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600" dirty="0">
                <a:latin typeface="Garamond" pitchFamily="18" charset="0"/>
              </a:rPr>
              <a:t>Analiza </a:t>
            </a:r>
            <a:r>
              <a:rPr lang="en-GB" altLang="en-US" sz="1600" dirty="0" err="1">
                <a:latin typeface="Garamond" pitchFamily="18" charset="0"/>
              </a:rPr>
              <a:t>medicinske</a:t>
            </a:r>
            <a:r>
              <a:rPr lang="en-GB" altLang="en-US" sz="1600" dirty="0">
                <a:latin typeface="Garamond" pitchFamily="18" charset="0"/>
              </a:rPr>
              <a:t> </a:t>
            </a:r>
            <a:r>
              <a:rPr lang="en-GB" altLang="en-US" sz="1600" dirty="0" err="1">
                <a:latin typeface="Garamond" pitchFamily="18" charset="0"/>
              </a:rPr>
              <a:t>slike</a:t>
            </a:r>
            <a:endParaRPr lang="sr-Latn-CS" altLang="en-US" sz="16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86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686B871B-6C70-4AD8-B3A5-43B52AEC9C0A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Segmentacija m</a:t>
            </a:r>
            <a:r>
              <a:rPr lang="en-GB" altLang="en-US" dirty="0" err="1"/>
              <a:t>edic</a:t>
            </a:r>
            <a:r>
              <a:rPr lang="sr-Latn-RS" altLang="en-US" dirty="0"/>
              <a:t>inskih snimaka</a:t>
            </a:r>
            <a:endParaRPr lang="en-GB" altLang="en-US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784"/>
            <a:ext cx="4834880" cy="4934173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dirty="0"/>
              <a:t>Razdvajanje </a:t>
            </a:r>
            <a:r>
              <a:rPr lang="en-GB" altLang="en-US" dirty="0" err="1"/>
              <a:t>anatom</a:t>
            </a:r>
            <a:r>
              <a:rPr lang="sr-Latn-RS" altLang="en-US" dirty="0"/>
              <a:t>ije na </a:t>
            </a:r>
            <a:r>
              <a:rPr lang="sr-Latn-CS" altLang="en-US" b="1" dirty="0"/>
              <a:t>smislene </a:t>
            </a:r>
            <a:r>
              <a:rPr lang="sr-Latn-CS" altLang="en-US" dirty="0"/>
              <a:t>delove</a:t>
            </a:r>
            <a:endParaRPr lang="en-GB" altLang="en-US" dirty="0"/>
          </a:p>
          <a:p>
            <a:pPr eaLnBrk="1" hangingPunct="1"/>
            <a:r>
              <a:rPr lang="sr-Latn-CS" altLang="en-US" dirty="0"/>
              <a:t>Cilj je podatke iz slike pojednostaviti za ljudsku ili računsku analizu</a:t>
            </a:r>
          </a:p>
          <a:p>
            <a:pPr eaLnBrk="1" hangingPunct="1"/>
            <a:r>
              <a:rPr lang="sr-Latn-RS" altLang="en-US" dirty="0"/>
              <a:t>Koristi se da lociramo granice </a:t>
            </a:r>
            <a:r>
              <a:rPr lang="en-GB" altLang="en-US" dirty="0" err="1"/>
              <a:t>anatom</a:t>
            </a:r>
            <a:r>
              <a:rPr lang="sr-Latn-RS" altLang="en-US" dirty="0"/>
              <a:t>skih strukture u snimcima</a:t>
            </a:r>
            <a:endParaRPr lang="sr-Latn-CS" altLang="en-US" dirty="0"/>
          </a:p>
          <a:p>
            <a:pPr eaLnBrk="1" hangingPunct="1"/>
            <a:r>
              <a:rPr lang="en-GB" altLang="en-US" i="1" dirty="0"/>
              <a:t>Formal</a:t>
            </a:r>
            <a:r>
              <a:rPr lang="sr-Latn-RS" altLang="en-US" i="1" dirty="0"/>
              <a:t>no</a:t>
            </a:r>
            <a:r>
              <a:rPr lang="en-GB" altLang="en-US" dirty="0"/>
              <a:t>: </a:t>
            </a:r>
            <a:r>
              <a:rPr lang="en-GB" altLang="en-US" dirty="0" err="1"/>
              <a:t>Segmentat</a:t>
            </a:r>
            <a:r>
              <a:rPr lang="sr-Latn-RS" altLang="en-US" dirty="0"/>
              <a:t>cija je proces dodele piksela kategorijama u kojima pikseli dele ne vidljive ili strukturne odlike</a:t>
            </a:r>
            <a:endParaRPr lang="sr-Latn-CS" altLang="en-US" dirty="0"/>
          </a:p>
          <a:p>
            <a:pPr lvl="1" eaLnBrk="1" hangingPunct="1"/>
            <a:r>
              <a:rPr lang="sr-Latn-RS" altLang="en-US" dirty="0"/>
              <a:t>Kategorija može biti i </a:t>
            </a:r>
            <a:r>
              <a:rPr lang="sr-Latn-CS" altLang="en-US" dirty="0"/>
              <a:t>pripada / ne pripada specifičnom organu</a:t>
            </a:r>
            <a:endParaRPr lang="en-GB" altLang="en-US" i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074" y="1556793"/>
            <a:ext cx="39719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24128" y="5914390"/>
            <a:ext cx="29878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Segmenta</a:t>
            </a:r>
            <a:r>
              <a:rPr lang="sr-Latn-RS" sz="1400" dirty="0"/>
              <a:t>cija masti na</a:t>
            </a:r>
            <a:r>
              <a:rPr lang="en-GB" sz="1400" dirty="0"/>
              <a:t> MRI</a:t>
            </a:r>
            <a:r>
              <a:rPr lang="sr-Latn-RS" sz="1400" dirty="0"/>
              <a:t> snimcima </a:t>
            </a:r>
            <a:endParaRPr lang="en-GB" sz="140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830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754A226-5D00-42F6-91B5-8191D2F4418A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7886700" cy="998115"/>
          </a:xfrm>
        </p:spPr>
        <p:txBody>
          <a:bodyPr/>
          <a:lstStyle/>
          <a:p>
            <a:pPr eaLnBrk="1" hangingPunct="1"/>
            <a:r>
              <a:rPr lang="sr-Latn-RS" altLang="en-US" dirty="0"/>
              <a:t>Segmentacija m</a:t>
            </a:r>
            <a:r>
              <a:rPr lang="en-GB" altLang="en-US" dirty="0" err="1"/>
              <a:t>edic</a:t>
            </a:r>
            <a:r>
              <a:rPr lang="sr-Latn-RS" altLang="en-US" dirty="0"/>
              <a:t>inskih snimaka</a:t>
            </a:r>
            <a:endParaRPr lang="en-GB" altLang="en-US" i="1" dirty="0"/>
          </a:p>
        </p:txBody>
      </p:sp>
      <p:pic>
        <p:nvPicPr>
          <p:cNvPr id="6149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1124744"/>
            <a:ext cx="2795588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" y="3568700"/>
            <a:ext cx="3251200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1196752"/>
            <a:ext cx="4295775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68700"/>
            <a:ext cx="2278063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4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1398588"/>
            <a:ext cx="2209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4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760491"/>
            <a:ext cx="3683000" cy="162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9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9170036F-DB99-49A4-BF54-427EDFEDFA09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GB" altLang="en-US" sz="1200" dirty="0">
              <a:latin typeface="Garamond" pitchFamily="18" charset="0"/>
            </a:endParaRP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Rezultat segmentacije</a:t>
            </a:r>
            <a:endParaRPr lang="en-GB" altLang="en-US" dirty="0"/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784"/>
            <a:ext cx="8229600" cy="4715990"/>
          </a:xfrm>
        </p:spPr>
        <p:txBody>
          <a:bodyPr/>
          <a:lstStyle/>
          <a:p>
            <a:pPr eaLnBrk="1" hangingPunct="1"/>
            <a:r>
              <a:rPr lang="sr-Latn-RS" altLang="en-US" dirty="0"/>
              <a:t>Granice anatomija od interesa u vidu kontura </a:t>
            </a:r>
          </a:p>
          <a:p>
            <a:pPr eaLnBrk="1" hangingPunct="1"/>
            <a:r>
              <a:rPr lang="sr-Latn-RS" altLang="en-US" dirty="0"/>
              <a:t>Ili podela celog snimka na segmente – praktično ista stvar</a:t>
            </a:r>
            <a:endParaRPr lang="en-GB" altLang="en-US" dirty="0"/>
          </a:p>
        </p:txBody>
      </p:sp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8" y="2973439"/>
            <a:ext cx="3995115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266" y="3701844"/>
            <a:ext cx="3665537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822" y="4524497"/>
            <a:ext cx="202882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2" name="Picture 4" descr="rgb_seg_ex32">
            <a:extLst>
              <a:ext uri="{FF2B5EF4-FFF2-40B4-BE49-F238E27FC236}">
                <a16:creationId xmlns:a16="http://schemas.microsoft.com/office/drawing/2014/main" id="{7295B66A-A670-087B-37D9-41A1AB47E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529" y="4758878"/>
            <a:ext cx="1627187" cy="22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7" descr="1866_norm_ana">
            <a:extLst>
              <a:ext uri="{FF2B5EF4-FFF2-40B4-BE49-F238E27FC236}">
                <a16:creationId xmlns:a16="http://schemas.microsoft.com/office/drawing/2014/main" id="{36D7EB94-F82A-31EC-01BC-B4FE9CFF7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7" y="4743003"/>
            <a:ext cx="1627187" cy="223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B142C-B218-51BA-B239-9938AC680B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9439" y="2495427"/>
            <a:ext cx="5997499" cy="19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21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F3EC77D-2ECB-4EFB-9345-023AAAC875E6}" type="slidenum">
              <a:rPr lang="en-GB" altLang="en-US" sz="1200" smtClean="0">
                <a:latin typeface="Garamond" pitchFamily="18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GB" altLang="en-US" sz="1200">
              <a:latin typeface="Garamond" pitchFamily="18" charset="0"/>
            </a:endParaRP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Primene segmentacija m</a:t>
            </a:r>
            <a:r>
              <a:rPr lang="en-GB" altLang="en-US" dirty="0" err="1"/>
              <a:t>edic</a:t>
            </a:r>
            <a:r>
              <a:rPr lang="sr-Latn-RS" altLang="en-US" dirty="0"/>
              <a:t>inskih snimaka</a:t>
            </a:r>
            <a:endParaRPr lang="en-GB" altLang="en-US" dirty="0"/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28800"/>
            <a:ext cx="8229600" cy="4716438"/>
          </a:xfrm>
        </p:spPr>
        <p:txBody>
          <a:bodyPr/>
          <a:lstStyle/>
          <a:p>
            <a:pPr eaLnBrk="1" hangingPunct="1"/>
            <a:r>
              <a:rPr lang="sr-Latn-RS" altLang="en-US" dirty="0"/>
              <a:t>Merenja zapremine i razdvojenosti tkiva u </a:t>
            </a:r>
            <a:r>
              <a:rPr lang="sr-Latn-CS" altLang="en-US" dirty="0"/>
              <a:t>3D</a:t>
            </a:r>
          </a:p>
          <a:p>
            <a:pPr lvl="1" eaLnBrk="1" hangingPunct="1"/>
            <a:r>
              <a:rPr lang="sr-Latn-RS" altLang="en-US" dirty="0"/>
              <a:t>Siva masa u mozgu </a:t>
            </a:r>
            <a:r>
              <a:rPr lang="sr-Latn-CS" altLang="en-US" dirty="0"/>
              <a:t>(demen</a:t>
            </a:r>
            <a:r>
              <a:rPr lang="sr-Latn-RS" altLang="en-US" dirty="0"/>
              <a:t>c</a:t>
            </a:r>
            <a:r>
              <a:rPr lang="sr-Latn-CS" altLang="en-US" dirty="0"/>
              <a:t>ij</a:t>
            </a:r>
            <a:r>
              <a:rPr lang="en-GB" altLang="en-US" dirty="0"/>
              <a:t>a</a:t>
            </a:r>
            <a:r>
              <a:rPr lang="sr-Latn-CS" altLang="en-US" dirty="0"/>
              <a:t>), </a:t>
            </a:r>
            <a:r>
              <a:rPr lang="en-GB" altLang="en-US" dirty="0"/>
              <a:t>sub-cortical</a:t>
            </a:r>
            <a:r>
              <a:rPr lang="sr-Latn-RS" altLang="en-US" dirty="0"/>
              <a:t>ne strukture</a:t>
            </a:r>
            <a:endParaRPr lang="sr-Latn-CS" altLang="en-US" dirty="0"/>
          </a:p>
          <a:p>
            <a:pPr lvl="1" eaLnBrk="1" hangingPunct="1"/>
            <a:r>
              <a:rPr lang="sr-Latn-CS" altLang="en-US" dirty="0"/>
              <a:t>3D </a:t>
            </a:r>
            <a:r>
              <a:rPr lang="sr-Latn-RS" altLang="en-US" dirty="0"/>
              <a:t>prikazi organa su direktan rezultat segmentacije</a:t>
            </a:r>
            <a:endParaRPr lang="sr-Latn-CS" altLang="en-US" dirty="0"/>
          </a:p>
          <a:p>
            <a:pPr eaLnBrk="1" hangingPunct="1"/>
            <a:r>
              <a:rPr lang="sr-Latn-CS" altLang="en-US" dirty="0"/>
              <a:t>Analiza oblika kostiju i drugih organa</a:t>
            </a:r>
          </a:p>
          <a:p>
            <a:pPr eaLnBrk="1" hangingPunct="1"/>
            <a:r>
              <a:rPr lang="sr-Latn-RS" altLang="en-US" dirty="0"/>
              <a:t>Delinearizacije tumora</a:t>
            </a:r>
            <a:endParaRPr lang="sr-Latn-CS" altLang="en-US" dirty="0"/>
          </a:p>
          <a:p>
            <a:pPr lvl="1" eaLnBrk="1" hangingPunct="1"/>
            <a:r>
              <a:rPr lang="sr-Latn-CS" altLang="en-US" dirty="0"/>
              <a:t>Npr. za planiranje i praćenje radio terapije</a:t>
            </a:r>
          </a:p>
          <a:p>
            <a:pPr eaLnBrk="1" hangingPunct="1"/>
            <a:r>
              <a:rPr lang="sr-Latn-RS" altLang="en-US" dirty="0"/>
              <a:t>Otkrivanje zagušenja krvnih sudova</a:t>
            </a:r>
            <a:endParaRPr lang="sr-Latn-CS" altLang="en-US" dirty="0"/>
          </a:p>
          <a:p>
            <a:pPr lvl="1" eaLnBrk="1" hangingPunct="1"/>
            <a:r>
              <a:rPr lang="sr-Latn-RS" altLang="en-US" dirty="0"/>
              <a:t>Tokom moždanih udara ili u ekstremitetima </a:t>
            </a:r>
          </a:p>
          <a:p>
            <a:pPr lvl="1" eaLnBrk="1" hangingPunct="1"/>
            <a:r>
              <a:rPr lang="sr-Latn-RS" altLang="en-US" dirty="0"/>
              <a:t>Razdvajanje komora srca</a:t>
            </a:r>
            <a:endParaRPr lang="en-GB" altLang="en-US" dirty="0"/>
          </a:p>
        </p:txBody>
      </p:sp>
      <p:pic>
        <p:nvPicPr>
          <p:cNvPr id="922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7" y="1516856"/>
            <a:ext cx="2017712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6350"/>
            <a:ext cx="3505200" cy="365760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400" dirty="0">
                <a:latin typeface="Garamond" pitchFamily="18" charset="0"/>
              </a:rPr>
              <a:t>Analiza </a:t>
            </a:r>
            <a:r>
              <a:rPr lang="en-GB" altLang="en-US" sz="1400" dirty="0" err="1">
                <a:latin typeface="Garamond" pitchFamily="18" charset="0"/>
              </a:rPr>
              <a:t>medicinske</a:t>
            </a:r>
            <a:r>
              <a:rPr lang="en-GB" altLang="en-US" sz="1400" dirty="0">
                <a:latin typeface="Garamond" pitchFamily="18" charset="0"/>
              </a:rPr>
              <a:t> </a:t>
            </a:r>
            <a:r>
              <a:rPr lang="en-GB" altLang="en-US" sz="1400" dirty="0" err="1">
                <a:latin typeface="Garamond" pitchFamily="18" charset="0"/>
              </a:rPr>
              <a:t>slike</a:t>
            </a:r>
            <a:endParaRPr lang="sr-Latn-CS" altLang="en-US" sz="1400" dirty="0">
              <a:latin typeface="Garamond" pitchFamily="18" charset="0"/>
            </a:endParaRPr>
          </a:p>
        </p:txBody>
      </p:sp>
      <p:pic>
        <p:nvPicPr>
          <p:cNvPr id="2" name="Picture 6" descr="image-4d1">
            <a:extLst>
              <a:ext uri="{FF2B5EF4-FFF2-40B4-BE49-F238E27FC236}">
                <a16:creationId xmlns:a16="http://schemas.microsoft.com/office/drawing/2014/main" id="{535C9FBB-EDF9-3764-357C-40447BDA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9215" y="4789660"/>
            <a:ext cx="1539851" cy="206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9" descr="4d_angio_full">
            <a:extLst>
              <a:ext uri="{FF2B5EF4-FFF2-40B4-BE49-F238E27FC236}">
                <a16:creationId xmlns:a16="http://schemas.microsoft.com/office/drawing/2014/main" id="{AFB5DBF2-0732-EC5C-1B9A-AB76FB91C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404" y="4069089"/>
            <a:ext cx="2808287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7687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2326</TotalTime>
  <Words>2572</Words>
  <Application>Microsoft Office PowerPoint</Application>
  <PresentationFormat>On-screen Show (4:3)</PresentationFormat>
  <Paragraphs>515</Paragraphs>
  <Slides>55</Slides>
  <Notes>39</Notes>
  <HiddenSlides>0</HiddenSlides>
  <MMClips>10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Garamond</vt:lpstr>
      <vt:lpstr>Times New Roman</vt:lpstr>
      <vt:lpstr>Office Theme</vt:lpstr>
      <vt:lpstr>CorelPhotoPaint.Image.9</vt:lpstr>
      <vt:lpstr>Equation</vt:lpstr>
      <vt:lpstr>Analiza medicinske slike</vt:lpstr>
      <vt:lpstr>Lekcija 2: Analiza medicinske slike</vt:lpstr>
      <vt:lpstr>Analiza medicinske slike</vt:lpstr>
      <vt:lpstr>Rezultati analize medicinske slike</vt:lpstr>
      <vt:lpstr>Tipovi analize medicinske slike</vt:lpstr>
      <vt:lpstr>Segmentacija medicinskih snimaka</vt:lpstr>
      <vt:lpstr>Segmentacija medicinskih snimaka</vt:lpstr>
      <vt:lpstr>Rezultat segmentacije</vt:lpstr>
      <vt:lpstr>Primene segmentacija medicinskih snimaka</vt:lpstr>
      <vt:lpstr>Praktični aspekti razvoja segmentacije</vt:lpstr>
      <vt:lpstr>Klasifikacija snimaka i oktrivanje pojava</vt:lpstr>
      <vt:lpstr>Prepoznavanje u medicinskim slikama</vt:lpstr>
      <vt:lpstr>Rezultati prepoznavanja i klasifikacije</vt:lpstr>
      <vt:lpstr>Modelovanje medicinskih snimaka</vt:lpstr>
      <vt:lpstr>Model unutrašnjih struktura u mozgu</vt:lpstr>
      <vt:lpstr>Modeliranje anatomije</vt:lpstr>
      <vt:lpstr>Medicinski snimci u grupama</vt:lpstr>
      <vt:lpstr>Medicinski snimci u grupama</vt:lpstr>
      <vt:lpstr>Šta je karakteristično ovim grupama?</vt:lpstr>
      <vt:lpstr>Aktivni model pojave anatomije</vt:lpstr>
      <vt:lpstr>Automatsko građenje modela</vt:lpstr>
      <vt:lpstr>Klasičan pristup analizu medicinske slike</vt:lpstr>
      <vt:lpstr>Danas je sve to obično u jednom modelu</vt:lpstr>
      <vt:lpstr>Varijabilnost ulaznih podataka</vt:lpstr>
      <vt:lpstr>Prostorne varijacije i strukturna korespodencija</vt:lpstr>
      <vt:lpstr>Registracija slika</vt:lpstr>
      <vt:lpstr>Utvrđivanje korespodencija – Registracija</vt:lpstr>
      <vt:lpstr>Registracija smanjuje varijacije u podacima</vt:lpstr>
      <vt:lpstr>Sktrukturna ekvivalentnost</vt:lpstr>
      <vt:lpstr>3D Registracija</vt:lpstr>
      <vt:lpstr>Formulacija problema registracije</vt:lpstr>
      <vt:lpstr>Ručna ili automatska registracija</vt:lpstr>
      <vt:lpstr>Kruta registracija</vt:lpstr>
      <vt:lpstr>Perspektivne transformacije</vt:lpstr>
      <vt:lpstr>Formulacija krute registracije</vt:lpstr>
      <vt:lpstr>Perspektivne transformacije</vt:lpstr>
      <vt:lpstr>Translacija</vt:lpstr>
      <vt:lpstr>Translacija i rotacija</vt:lpstr>
      <vt:lpstr>“Similarity” transformacija </vt:lpstr>
      <vt:lpstr>Affine transformacija</vt:lpstr>
      <vt:lpstr>Kruta registracija u 3D</vt:lpstr>
      <vt:lpstr>Primena t na sliku</vt:lpstr>
      <vt:lpstr>Transformacija slike</vt:lpstr>
      <vt:lpstr>Transformacija slike</vt:lpstr>
      <vt:lpstr>Homografija: puna perspektivna transformacija</vt:lpstr>
      <vt:lpstr>Traženje optimalne transformacije</vt:lpstr>
      <vt:lpstr>Registracija uparivanjem ključnih struktura</vt:lpstr>
      <vt:lpstr>Registracija ključnim tačkama</vt:lpstr>
      <vt:lpstr>Registracija ključnim tačkama</vt:lpstr>
      <vt:lpstr>SIFT</vt:lpstr>
      <vt:lpstr>Registracija optimizacijom</vt:lpstr>
      <vt:lpstr>Registracija optimizacijom</vt:lpstr>
      <vt:lpstr>Parametri registracije optimizacijom</vt:lpstr>
      <vt:lpstr>Multiveličnska analiza slike</vt:lpstr>
      <vt:lpstr>Multiveličinska registracija</vt:lpstr>
    </vt:vector>
  </TitlesOfParts>
  <Company>UoM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Predavanje 2: Osnovni pojmovi</dc:title>
  <dc:creator>vsp</dc:creator>
  <cp:lastModifiedBy>Vladimir Petrović</cp:lastModifiedBy>
  <cp:revision>97</cp:revision>
  <dcterms:created xsi:type="dcterms:W3CDTF">2009-10-06T10:38:46Z</dcterms:created>
  <dcterms:modified xsi:type="dcterms:W3CDTF">2024-10-25T14:30:58Z</dcterms:modified>
</cp:coreProperties>
</file>